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288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844" y="2673807"/>
            <a:ext cx="871791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324" y="6467855"/>
            <a:ext cx="11580495" cy="0"/>
          </a:xfrm>
          <a:custGeom>
            <a:avLst/>
            <a:gdLst/>
            <a:ahLst/>
            <a:cxnLst/>
            <a:rect l="l" t="t" r="r" b="b"/>
            <a:pathLst>
              <a:path w="11580495">
                <a:moveTo>
                  <a:pt x="1158036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3AB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430" y="10109"/>
            <a:ext cx="10404449" cy="105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455190"/>
            <a:ext cx="10119360" cy="203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000" y="6552234"/>
            <a:ext cx="236918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206110" y="6565341"/>
            <a:ext cx="178498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41278" y="6565341"/>
            <a:ext cx="70421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youtu.be/APhRPSdmdmk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youtu.be/pgu6mkKZwNg?t=445" TargetMode="Externa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youtu.be/TC0tZm9Cox4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13" Type="http://schemas.openxmlformats.org/officeDocument/2006/relationships/image" Target="../media/image78.png"/><Relationship Id="rId3" Type="http://schemas.openxmlformats.org/officeDocument/2006/relationships/hyperlink" Target="https://youtu.be/TC0tZm9Cox4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6.jp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jpg"/><Relationship Id="rId2" Type="http://schemas.openxmlformats.org/officeDocument/2006/relationships/hyperlink" Target="https://youtu.be/WSH983zUNIo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hyperlink" Target="https://youtu.be/7T6iCknDCEg" TargetMode="External"/><Relationship Id="rId4" Type="http://schemas.openxmlformats.org/officeDocument/2006/relationships/image" Target="../media/image8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hyperlink" Target="https://youtu.be/V72cmDjuKHA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hyperlink" Target="https://youtu.be/SRUrB7ruh-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3622" rIns="0" bIns="0" rtlCol="0">
            <a:spAutoFit/>
          </a:bodyPr>
          <a:lstStyle/>
          <a:p>
            <a:pPr marL="240665" algn="ctr">
              <a:lnSpc>
                <a:spcPts val="6840"/>
              </a:lnSpc>
              <a:spcBef>
                <a:spcPts val="100"/>
              </a:spcBef>
            </a:pPr>
            <a:r>
              <a:rPr sz="6000" b="0" spc="-10" dirty="0">
                <a:latin typeface="Calibri Light"/>
                <a:cs typeface="Calibri Light"/>
              </a:rPr>
              <a:t>EDR100</a:t>
            </a:r>
            <a:endParaRPr sz="6000">
              <a:latin typeface="Calibri Light"/>
              <a:cs typeface="Calibri Light"/>
            </a:endParaRPr>
          </a:p>
          <a:p>
            <a:pPr marL="240665" algn="ctr">
              <a:lnSpc>
                <a:spcPts val="6840"/>
              </a:lnSpc>
            </a:pPr>
            <a:r>
              <a:rPr sz="6000" b="0" dirty="0">
                <a:latin typeface="Calibri Light"/>
                <a:cs typeface="Calibri Light"/>
              </a:rPr>
              <a:t>Electrical</a:t>
            </a:r>
            <a:r>
              <a:rPr sz="6000" b="0" spc="-100" dirty="0">
                <a:latin typeface="Calibri Light"/>
                <a:cs typeface="Calibri Light"/>
              </a:rPr>
              <a:t> </a:t>
            </a:r>
            <a:r>
              <a:rPr sz="6000" b="0" dirty="0">
                <a:latin typeface="Calibri Light"/>
                <a:cs typeface="Calibri Light"/>
              </a:rPr>
              <a:t>Drive</a:t>
            </a:r>
            <a:r>
              <a:rPr sz="6000" b="0" spc="-85" dirty="0">
                <a:latin typeface="Calibri Light"/>
                <a:cs typeface="Calibri Light"/>
              </a:rPr>
              <a:t> </a:t>
            </a:r>
            <a:r>
              <a:rPr sz="6000" b="0" spc="-20" dirty="0">
                <a:latin typeface="Calibri Light"/>
                <a:cs typeface="Calibri Light"/>
              </a:rPr>
              <a:t>Systems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2258" y="3488182"/>
            <a:ext cx="1969770" cy="192976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</a:pPr>
            <a:r>
              <a:rPr sz="2400" spc="-10" dirty="0">
                <a:latin typeface="Calibri"/>
                <a:cs typeface="Calibri"/>
              </a:rPr>
              <a:t>HT202</a:t>
            </a:r>
            <a:r>
              <a:rPr lang="en-US" sz="2400" spc="-10" dirty="0"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en-US" sz="2400">
                <a:latin typeface="Calibri"/>
                <a:cs typeface="Calibri"/>
              </a:rPr>
              <a:t>Danyang Cui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3000" b="1" dirty="0">
                <a:latin typeface="Calibri"/>
                <a:cs typeface="Calibri"/>
              </a:rPr>
              <a:t>Lecture</a:t>
            </a:r>
            <a:r>
              <a:rPr sz="3000" b="1" spc="-55" dirty="0">
                <a:latin typeface="Calibri"/>
                <a:cs typeface="Calibri"/>
              </a:rPr>
              <a:t> </a:t>
            </a:r>
            <a:r>
              <a:rPr sz="3000" b="1" spc="-50" dirty="0">
                <a:latin typeface="Calibri"/>
                <a:cs typeface="Calibri"/>
              </a:rPr>
              <a:t>3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5056" y="88392"/>
            <a:ext cx="1354836" cy="6995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1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974" y="2651375"/>
            <a:ext cx="11593195" cy="3823335"/>
            <a:chOff x="299974" y="2651375"/>
            <a:chExt cx="11593195" cy="3823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456" y="2651375"/>
              <a:ext cx="4542000" cy="26419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191" y="2810255"/>
              <a:ext cx="4044696" cy="21442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Automotive</a:t>
            </a:r>
            <a:r>
              <a:rPr spc="-15" dirty="0"/>
              <a:t> </a:t>
            </a:r>
            <a:r>
              <a:rPr dirty="0"/>
              <a:t>electric</a:t>
            </a:r>
            <a:r>
              <a:rPr spc="-25" dirty="0"/>
              <a:t> </a:t>
            </a:r>
            <a:r>
              <a:rPr dirty="0"/>
              <a:t>machine</a:t>
            </a:r>
            <a:r>
              <a:rPr spc="-20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7659" y="1290573"/>
            <a:ext cx="4819015" cy="139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0"/>
              </a:lnSpc>
              <a:spcBef>
                <a:spcPts val="95"/>
              </a:spcBef>
            </a:pPr>
            <a:r>
              <a:rPr sz="2800" spc="-200" dirty="0">
                <a:latin typeface="Calibri"/>
                <a:cs typeface="Calibri"/>
              </a:rPr>
              <a:t>”A</a:t>
            </a:r>
            <a:r>
              <a:rPr sz="2800" dirty="0">
                <a:latin typeface="Calibri"/>
                <a:cs typeface="Calibri"/>
              </a:rPr>
              <a:t> Look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Tesla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3,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ts val="3100"/>
              </a:lnSpc>
            </a:pPr>
            <a:r>
              <a:rPr sz="2800" dirty="0">
                <a:latin typeface="Calibri"/>
                <a:cs typeface="Calibri"/>
              </a:rPr>
              <a:t>Chevy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Bolt,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BMW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i3”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ts val="2190"/>
              </a:lnSpc>
            </a:pPr>
            <a:r>
              <a:rPr sz="2000" dirty="0">
                <a:latin typeface="Calibri"/>
                <a:cs typeface="Calibri"/>
              </a:rPr>
              <a:t>(7:25-</a:t>
            </a:r>
            <a:r>
              <a:rPr sz="2000" spc="-10" dirty="0">
                <a:latin typeface="Calibri"/>
                <a:cs typeface="Calibri"/>
              </a:rPr>
              <a:t>11:37)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80"/>
              </a:lnSpc>
            </a:pPr>
            <a:r>
              <a:rPr sz="20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4"/>
              </a:rPr>
              <a:t>https://youtu.be/pgu6mkKZwNg?t=445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3763" y="1290573"/>
            <a:ext cx="4444365" cy="139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" algn="ctr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“Chevrolet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Bolt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Traction</a:t>
            </a:r>
            <a:endParaRPr sz="2800">
              <a:latin typeface="Calibri"/>
              <a:cs typeface="Calibri"/>
            </a:endParaRPr>
          </a:p>
          <a:p>
            <a:pPr marL="3810" algn="ctr">
              <a:lnSpc>
                <a:spcPts val="3100"/>
              </a:lnSpc>
            </a:pPr>
            <a:r>
              <a:rPr sz="2800" dirty="0">
                <a:latin typeface="Calibri"/>
                <a:cs typeface="Calibri"/>
              </a:rPr>
              <a:t>Motor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Deep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Dive”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ts val="2160"/>
              </a:lnSpc>
              <a:spcBef>
                <a:spcPts val="180"/>
              </a:spcBef>
            </a:pPr>
            <a:r>
              <a:rPr sz="2000" dirty="0">
                <a:latin typeface="Calibri"/>
                <a:cs typeface="Calibri"/>
              </a:rPr>
              <a:t>(0-0:54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49:04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rotor</a:t>
            </a:r>
            <a:r>
              <a:rPr sz="2000" spc="4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51:24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stack)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https://youtu.be/APhRPSdmdmk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47915" y="2615183"/>
            <a:ext cx="4780787" cy="3647884"/>
            <a:chOff x="6947915" y="2615183"/>
            <a:chExt cx="4780787" cy="364788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7915" y="2615183"/>
              <a:ext cx="4780787" cy="27143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2987" y="2810255"/>
              <a:ext cx="4210811" cy="2144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2173" y="4771072"/>
              <a:ext cx="2447544" cy="149199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328532" y="6043854"/>
            <a:ext cx="177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GM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Chevrolet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Bolt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1000" y="4671072"/>
            <a:ext cx="5337175" cy="1831975"/>
            <a:chOff x="381000" y="4671072"/>
            <a:chExt cx="5337175" cy="183197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5432" y="4741163"/>
              <a:ext cx="2642616" cy="17617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000" y="4671072"/>
              <a:ext cx="2734056" cy="165047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46453" y="6132677"/>
            <a:ext cx="78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BMW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i3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37559" y="6132677"/>
            <a:ext cx="1326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Tesla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974" y="1374644"/>
            <a:ext cx="11593195" cy="5483860"/>
            <a:chOff x="299974" y="1374644"/>
            <a:chExt cx="11593195" cy="5483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2748" y="1374644"/>
              <a:ext cx="9137904" cy="5483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2826" y="2314194"/>
              <a:ext cx="1583690" cy="521334"/>
            </a:xfrm>
            <a:custGeom>
              <a:avLst/>
              <a:gdLst/>
              <a:ahLst/>
              <a:cxnLst/>
              <a:rect l="l" t="t" r="r" b="b"/>
              <a:pathLst>
                <a:path w="1583689" h="521335">
                  <a:moveTo>
                    <a:pt x="1496568" y="0"/>
                  </a:moveTo>
                  <a:lnTo>
                    <a:pt x="86867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7" y="521207"/>
                  </a:lnTo>
                  <a:lnTo>
                    <a:pt x="1496568" y="521207"/>
                  </a:lnTo>
                  <a:lnTo>
                    <a:pt x="1530393" y="514385"/>
                  </a:lnTo>
                  <a:lnTo>
                    <a:pt x="1558004" y="495776"/>
                  </a:lnTo>
                  <a:lnTo>
                    <a:pt x="1576613" y="468165"/>
                  </a:lnTo>
                  <a:lnTo>
                    <a:pt x="1583436" y="434339"/>
                  </a:lnTo>
                  <a:lnTo>
                    <a:pt x="1583436" y="86867"/>
                  </a:lnTo>
                  <a:lnTo>
                    <a:pt x="1576613" y="53042"/>
                  </a:lnTo>
                  <a:lnTo>
                    <a:pt x="1558004" y="25431"/>
                  </a:lnTo>
                  <a:lnTo>
                    <a:pt x="1530393" y="6822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826" y="2314194"/>
              <a:ext cx="1583690" cy="521334"/>
            </a:xfrm>
            <a:custGeom>
              <a:avLst/>
              <a:gdLst/>
              <a:ahLst/>
              <a:cxnLst/>
              <a:rect l="l" t="t" r="r" b="b"/>
              <a:pathLst>
                <a:path w="1583689" h="521335">
                  <a:moveTo>
                    <a:pt x="0" y="86867"/>
                  </a:moveTo>
                  <a:lnTo>
                    <a:pt x="6825" y="53042"/>
                  </a:lnTo>
                  <a:lnTo>
                    <a:pt x="25441" y="25431"/>
                  </a:lnTo>
                  <a:lnTo>
                    <a:pt x="53053" y="6822"/>
                  </a:lnTo>
                  <a:lnTo>
                    <a:pt x="86867" y="0"/>
                  </a:lnTo>
                  <a:lnTo>
                    <a:pt x="1496568" y="0"/>
                  </a:lnTo>
                  <a:lnTo>
                    <a:pt x="1530393" y="6822"/>
                  </a:lnTo>
                  <a:lnTo>
                    <a:pt x="1558004" y="25431"/>
                  </a:lnTo>
                  <a:lnTo>
                    <a:pt x="1576613" y="53042"/>
                  </a:lnTo>
                  <a:lnTo>
                    <a:pt x="1583436" y="86867"/>
                  </a:lnTo>
                  <a:lnTo>
                    <a:pt x="1583436" y="434339"/>
                  </a:lnTo>
                  <a:lnTo>
                    <a:pt x="1576613" y="468165"/>
                  </a:lnTo>
                  <a:lnTo>
                    <a:pt x="1558004" y="495776"/>
                  </a:lnTo>
                  <a:lnTo>
                    <a:pt x="1530393" y="514385"/>
                  </a:lnTo>
                  <a:lnTo>
                    <a:pt x="1496568" y="521207"/>
                  </a:lnTo>
                  <a:lnTo>
                    <a:pt x="86867" y="521207"/>
                  </a:lnTo>
                  <a:lnTo>
                    <a:pt x="53053" y="514385"/>
                  </a:lnTo>
                  <a:lnTo>
                    <a:pt x="25441" y="495776"/>
                  </a:lnTo>
                  <a:lnTo>
                    <a:pt x="6825" y="468165"/>
                  </a:lnTo>
                  <a:lnTo>
                    <a:pt x="0" y="434339"/>
                  </a:lnTo>
                  <a:lnTo>
                    <a:pt x="0" y="86867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4975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names</a:t>
            </a:r>
            <a:r>
              <a:rPr spc="-25" dirty="0"/>
              <a:t> </a:t>
            </a:r>
            <a:r>
              <a:rPr spc="-10" dirty="0"/>
              <a:t>(1/5)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4151" y="2409571"/>
            <a:ext cx="89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End </a:t>
            </a:r>
            <a:r>
              <a:rPr sz="1800" spc="-10" dirty="0">
                <a:latin typeface="Calibri"/>
                <a:cs typeface="Calibri"/>
              </a:rPr>
              <a:t>plate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7619" y="836675"/>
            <a:ext cx="1144905" cy="711835"/>
            <a:chOff x="7627619" y="836675"/>
            <a:chExt cx="1144905" cy="711835"/>
          </a:xfrm>
        </p:grpSpPr>
        <p:sp>
          <p:nvSpPr>
            <p:cNvPr id="9" name="object 9"/>
            <p:cNvSpPr/>
            <p:nvPr/>
          </p:nvSpPr>
          <p:spPr>
            <a:xfrm>
              <a:off x="7646669" y="855725"/>
              <a:ext cx="1106805" cy="673735"/>
            </a:xfrm>
            <a:custGeom>
              <a:avLst/>
              <a:gdLst/>
              <a:ahLst/>
              <a:cxnLst/>
              <a:rect l="l" t="t" r="r" b="b"/>
              <a:pathLst>
                <a:path w="1106804" h="673735">
                  <a:moveTo>
                    <a:pt x="994155" y="0"/>
                  </a:moveTo>
                  <a:lnTo>
                    <a:pt x="112268" y="0"/>
                  </a:lnTo>
                  <a:lnTo>
                    <a:pt x="68579" y="8826"/>
                  </a:lnTo>
                  <a:lnTo>
                    <a:pt x="32892" y="32892"/>
                  </a:lnTo>
                  <a:lnTo>
                    <a:pt x="8826" y="68579"/>
                  </a:lnTo>
                  <a:lnTo>
                    <a:pt x="0" y="112268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2" y="640714"/>
                  </a:lnTo>
                  <a:lnTo>
                    <a:pt x="68579" y="664781"/>
                  </a:lnTo>
                  <a:lnTo>
                    <a:pt x="112268" y="673608"/>
                  </a:lnTo>
                  <a:lnTo>
                    <a:pt x="994155" y="673608"/>
                  </a:lnTo>
                  <a:lnTo>
                    <a:pt x="1037843" y="664781"/>
                  </a:lnTo>
                  <a:lnTo>
                    <a:pt x="1073530" y="640714"/>
                  </a:lnTo>
                  <a:lnTo>
                    <a:pt x="1097597" y="605027"/>
                  </a:lnTo>
                  <a:lnTo>
                    <a:pt x="1106424" y="561339"/>
                  </a:lnTo>
                  <a:lnTo>
                    <a:pt x="1106424" y="112268"/>
                  </a:lnTo>
                  <a:lnTo>
                    <a:pt x="1097597" y="68579"/>
                  </a:lnTo>
                  <a:lnTo>
                    <a:pt x="1073531" y="32892"/>
                  </a:lnTo>
                  <a:lnTo>
                    <a:pt x="1037844" y="8826"/>
                  </a:lnTo>
                  <a:lnTo>
                    <a:pt x="99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6669" y="855725"/>
              <a:ext cx="1106805" cy="673735"/>
            </a:xfrm>
            <a:custGeom>
              <a:avLst/>
              <a:gdLst/>
              <a:ahLst/>
              <a:cxnLst/>
              <a:rect l="l" t="t" r="r" b="b"/>
              <a:pathLst>
                <a:path w="1106804" h="673735">
                  <a:moveTo>
                    <a:pt x="0" y="112268"/>
                  </a:moveTo>
                  <a:lnTo>
                    <a:pt x="8826" y="68579"/>
                  </a:lnTo>
                  <a:lnTo>
                    <a:pt x="32892" y="32892"/>
                  </a:lnTo>
                  <a:lnTo>
                    <a:pt x="68579" y="8826"/>
                  </a:lnTo>
                  <a:lnTo>
                    <a:pt x="112268" y="0"/>
                  </a:lnTo>
                  <a:lnTo>
                    <a:pt x="994155" y="0"/>
                  </a:lnTo>
                  <a:lnTo>
                    <a:pt x="1037844" y="8826"/>
                  </a:lnTo>
                  <a:lnTo>
                    <a:pt x="1073531" y="32892"/>
                  </a:lnTo>
                  <a:lnTo>
                    <a:pt x="1097597" y="68579"/>
                  </a:lnTo>
                  <a:lnTo>
                    <a:pt x="1106424" y="112268"/>
                  </a:lnTo>
                  <a:lnTo>
                    <a:pt x="1106424" y="561339"/>
                  </a:lnTo>
                  <a:lnTo>
                    <a:pt x="1097597" y="605027"/>
                  </a:lnTo>
                  <a:lnTo>
                    <a:pt x="1073530" y="640714"/>
                  </a:lnTo>
                  <a:lnTo>
                    <a:pt x="1037843" y="664781"/>
                  </a:lnTo>
                  <a:lnTo>
                    <a:pt x="994155" y="673608"/>
                  </a:lnTo>
                  <a:lnTo>
                    <a:pt x="112268" y="673608"/>
                  </a:lnTo>
                  <a:lnTo>
                    <a:pt x="68579" y="664781"/>
                  </a:lnTo>
                  <a:lnTo>
                    <a:pt x="32892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8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40218" y="889508"/>
            <a:ext cx="720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Cooling </a:t>
            </a:r>
            <a:r>
              <a:rPr sz="1800" spc="-25" dirty="0">
                <a:latin typeface="Calibri"/>
                <a:cs typeface="Calibri"/>
              </a:rPr>
              <a:t>Fan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6511" y="4544567"/>
            <a:ext cx="1374775" cy="792480"/>
            <a:chOff x="286511" y="4544567"/>
            <a:chExt cx="1374775" cy="792480"/>
          </a:xfrm>
        </p:grpSpPr>
        <p:sp>
          <p:nvSpPr>
            <p:cNvPr id="13" name="object 13"/>
            <p:cNvSpPr/>
            <p:nvPr/>
          </p:nvSpPr>
          <p:spPr>
            <a:xfrm>
              <a:off x="305561" y="4563617"/>
              <a:ext cx="1336675" cy="754380"/>
            </a:xfrm>
            <a:custGeom>
              <a:avLst/>
              <a:gdLst/>
              <a:ahLst/>
              <a:cxnLst/>
              <a:rect l="l" t="t" r="r" b="b"/>
              <a:pathLst>
                <a:path w="1336675" h="754379">
                  <a:moveTo>
                    <a:pt x="1210818" y="0"/>
                  </a:moveTo>
                  <a:lnTo>
                    <a:pt x="125730" y="0"/>
                  </a:lnTo>
                  <a:lnTo>
                    <a:pt x="76788" y="9876"/>
                  </a:lnTo>
                  <a:lnTo>
                    <a:pt x="36823" y="36814"/>
                  </a:lnTo>
                  <a:lnTo>
                    <a:pt x="9879" y="76777"/>
                  </a:lnTo>
                  <a:lnTo>
                    <a:pt x="0" y="125729"/>
                  </a:lnTo>
                  <a:lnTo>
                    <a:pt x="0" y="628649"/>
                  </a:lnTo>
                  <a:lnTo>
                    <a:pt x="9879" y="677602"/>
                  </a:lnTo>
                  <a:lnTo>
                    <a:pt x="36823" y="717565"/>
                  </a:lnTo>
                  <a:lnTo>
                    <a:pt x="76788" y="744503"/>
                  </a:lnTo>
                  <a:lnTo>
                    <a:pt x="125730" y="754379"/>
                  </a:lnTo>
                  <a:lnTo>
                    <a:pt x="1210818" y="754379"/>
                  </a:lnTo>
                  <a:lnTo>
                    <a:pt x="1259770" y="744503"/>
                  </a:lnTo>
                  <a:lnTo>
                    <a:pt x="1299733" y="717565"/>
                  </a:lnTo>
                  <a:lnTo>
                    <a:pt x="1326671" y="677602"/>
                  </a:lnTo>
                  <a:lnTo>
                    <a:pt x="1336548" y="628649"/>
                  </a:lnTo>
                  <a:lnTo>
                    <a:pt x="1336548" y="125729"/>
                  </a:lnTo>
                  <a:lnTo>
                    <a:pt x="1326671" y="76777"/>
                  </a:lnTo>
                  <a:lnTo>
                    <a:pt x="1299733" y="36814"/>
                  </a:lnTo>
                  <a:lnTo>
                    <a:pt x="1259770" y="9876"/>
                  </a:lnTo>
                  <a:lnTo>
                    <a:pt x="1210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5561" y="4563617"/>
              <a:ext cx="1336675" cy="754380"/>
            </a:xfrm>
            <a:custGeom>
              <a:avLst/>
              <a:gdLst/>
              <a:ahLst/>
              <a:cxnLst/>
              <a:rect l="l" t="t" r="r" b="b"/>
              <a:pathLst>
                <a:path w="1336675" h="754379">
                  <a:moveTo>
                    <a:pt x="0" y="125729"/>
                  </a:moveTo>
                  <a:lnTo>
                    <a:pt x="9879" y="76777"/>
                  </a:lnTo>
                  <a:lnTo>
                    <a:pt x="36823" y="36814"/>
                  </a:lnTo>
                  <a:lnTo>
                    <a:pt x="76788" y="9876"/>
                  </a:lnTo>
                  <a:lnTo>
                    <a:pt x="125730" y="0"/>
                  </a:lnTo>
                  <a:lnTo>
                    <a:pt x="1210818" y="0"/>
                  </a:lnTo>
                  <a:lnTo>
                    <a:pt x="1259770" y="9876"/>
                  </a:lnTo>
                  <a:lnTo>
                    <a:pt x="1299733" y="36814"/>
                  </a:lnTo>
                  <a:lnTo>
                    <a:pt x="1326671" y="76777"/>
                  </a:lnTo>
                  <a:lnTo>
                    <a:pt x="1336548" y="125729"/>
                  </a:lnTo>
                  <a:lnTo>
                    <a:pt x="1336548" y="628649"/>
                  </a:lnTo>
                  <a:lnTo>
                    <a:pt x="1326671" y="677602"/>
                  </a:lnTo>
                  <a:lnTo>
                    <a:pt x="1299733" y="717565"/>
                  </a:lnTo>
                  <a:lnTo>
                    <a:pt x="1259770" y="744503"/>
                  </a:lnTo>
                  <a:lnTo>
                    <a:pt x="1210818" y="754379"/>
                  </a:lnTo>
                  <a:lnTo>
                    <a:pt x="125730" y="754379"/>
                  </a:lnTo>
                  <a:lnTo>
                    <a:pt x="76788" y="744503"/>
                  </a:lnTo>
                  <a:lnTo>
                    <a:pt x="36823" y="717565"/>
                  </a:lnTo>
                  <a:lnTo>
                    <a:pt x="9879" y="677602"/>
                  </a:lnTo>
                  <a:lnTo>
                    <a:pt x="0" y="628649"/>
                  </a:lnTo>
                  <a:lnTo>
                    <a:pt x="0" y="125729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3994" y="4639182"/>
            <a:ext cx="9182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Drive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End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(DE)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268711" y="2429255"/>
            <a:ext cx="1621790" cy="685800"/>
            <a:chOff x="10268711" y="2429255"/>
            <a:chExt cx="1621790" cy="685800"/>
          </a:xfrm>
        </p:grpSpPr>
        <p:sp>
          <p:nvSpPr>
            <p:cNvPr id="17" name="object 17"/>
            <p:cNvSpPr/>
            <p:nvPr/>
          </p:nvSpPr>
          <p:spPr>
            <a:xfrm>
              <a:off x="10287761" y="2448305"/>
              <a:ext cx="1583690" cy="647700"/>
            </a:xfrm>
            <a:custGeom>
              <a:avLst/>
              <a:gdLst/>
              <a:ahLst/>
              <a:cxnLst/>
              <a:rect l="l" t="t" r="r" b="b"/>
              <a:pathLst>
                <a:path w="1583690" h="647700">
                  <a:moveTo>
                    <a:pt x="1475486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475486" y="647700"/>
                  </a:lnTo>
                  <a:lnTo>
                    <a:pt x="1517481" y="639208"/>
                  </a:lnTo>
                  <a:lnTo>
                    <a:pt x="1551797" y="616061"/>
                  </a:lnTo>
                  <a:lnTo>
                    <a:pt x="1574944" y="581745"/>
                  </a:lnTo>
                  <a:lnTo>
                    <a:pt x="1583436" y="539750"/>
                  </a:lnTo>
                  <a:lnTo>
                    <a:pt x="1583436" y="107950"/>
                  </a:lnTo>
                  <a:lnTo>
                    <a:pt x="1574944" y="65954"/>
                  </a:lnTo>
                  <a:lnTo>
                    <a:pt x="1551797" y="31638"/>
                  </a:lnTo>
                  <a:lnTo>
                    <a:pt x="1517481" y="8491"/>
                  </a:lnTo>
                  <a:lnTo>
                    <a:pt x="1475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87761" y="2448305"/>
              <a:ext cx="1583690" cy="647700"/>
            </a:xfrm>
            <a:custGeom>
              <a:avLst/>
              <a:gdLst/>
              <a:ahLst/>
              <a:cxnLst/>
              <a:rect l="l" t="t" r="r" b="b"/>
              <a:pathLst>
                <a:path w="1583690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475486" y="0"/>
                  </a:lnTo>
                  <a:lnTo>
                    <a:pt x="1517481" y="8491"/>
                  </a:lnTo>
                  <a:lnTo>
                    <a:pt x="1551797" y="31638"/>
                  </a:lnTo>
                  <a:lnTo>
                    <a:pt x="1574944" y="65954"/>
                  </a:lnTo>
                  <a:lnTo>
                    <a:pt x="1583436" y="107950"/>
                  </a:lnTo>
                  <a:lnTo>
                    <a:pt x="1583436" y="539750"/>
                  </a:lnTo>
                  <a:lnTo>
                    <a:pt x="1574944" y="581745"/>
                  </a:lnTo>
                  <a:lnTo>
                    <a:pt x="1551797" y="616061"/>
                  </a:lnTo>
                  <a:lnTo>
                    <a:pt x="1517481" y="639208"/>
                  </a:lnTo>
                  <a:lnTo>
                    <a:pt x="1475486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94085" y="2469260"/>
            <a:ext cx="9721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Non-</a:t>
            </a:r>
            <a:r>
              <a:rPr sz="1800" spc="-20" dirty="0">
                <a:latin typeface="Calibri"/>
                <a:cs typeface="Calibri"/>
              </a:rPr>
              <a:t>Drive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End </a:t>
            </a:r>
            <a:r>
              <a:rPr sz="1800" spc="-20" dirty="0">
                <a:latin typeface="Calibri"/>
                <a:cs typeface="Calibri"/>
              </a:rPr>
              <a:t>(NDE)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976616" y="5465064"/>
            <a:ext cx="1554480" cy="791210"/>
            <a:chOff x="7976616" y="5465064"/>
            <a:chExt cx="1554480" cy="791210"/>
          </a:xfrm>
        </p:grpSpPr>
        <p:sp>
          <p:nvSpPr>
            <p:cNvPr id="21" name="object 21"/>
            <p:cNvSpPr/>
            <p:nvPr/>
          </p:nvSpPr>
          <p:spPr>
            <a:xfrm>
              <a:off x="7995666" y="5484114"/>
              <a:ext cx="1516380" cy="753110"/>
            </a:xfrm>
            <a:custGeom>
              <a:avLst/>
              <a:gdLst/>
              <a:ahLst/>
              <a:cxnLst/>
              <a:rect l="l" t="t" r="r" b="b"/>
              <a:pathLst>
                <a:path w="1516379" h="753110">
                  <a:moveTo>
                    <a:pt x="1390903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6"/>
                  </a:lnTo>
                  <a:lnTo>
                    <a:pt x="0" y="627380"/>
                  </a:lnTo>
                  <a:lnTo>
                    <a:pt x="9854" y="676217"/>
                  </a:lnTo>
                  <a:lnTo>
                    <a:pt x="36734" y="716102"/>
                  </a:lnTo>
                  <a:lnTo>
                    <a:pt x="76616" y="742994"/>
                  </a:lnTo>
                  <a:lnTo>
                    <a:pt x="125475" y="752856"/>
                  </a:lnTo>
                  <a:lnTo>
                    <a:pt x="1390903" y="752856"/>
                  </a:lnTo>
                  <a:lnTo>
                    <a:pt x="1439763" y="742994"/>
                  </a:lnTo>
                  <a:lnTo>
                    <a:pt x="1479645" y="716102"/>
                  </a:lnTo>
                  <a:lnTo>
                    <a:pt x="1506525" y="676217"/>
                  </a:lnTo>
                  <a:lnTo>
                    <a:pt x="1516379" y="627380"/>
                  </a:lnTo>
                  <a:lnTo>
                    <a:pt x="1516379" y="125476"/>
                  </a:lnTo>
                  <a:lnTo>
                    <a:pt x="1506525" y="76616"/>
                  </a:lnTo>
                  <a:lnTo>
                    <a:pt x="1479645" y="36734"/>
                  </a:lnTo>
                  <a:lnTo>
                    <a:pt x="1439763" y="9854"/>
                  </a:lnTo>
                  <a:lnTo>
                    <a:pt x="1390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95666" y="5484114"/>
              <a:ext cx="1516380" cy="753110"/>
            </a:xfrm>
            <a:custGeom>
              <a:avLst/>
              <a:gdLst/>
              <a:ahLst/>
              <a:cxnLst/>
              <a:rect l="l" t="t" r="r" b="b"/>
              <a:pathLst>
                <a:path w="1516379" h="753110">
                  <a:moveTo>
                    <a:pt x="0" y="125476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390903" y="0"/>
                  </a:lnTo>
                  <a:lnTo>
                    <a:pt x="1439763" y="9854"/>
                  </a:lnTo>
                  <a:lnTo>
                    <a:pt x="1479645" y="36734"/>
                  </a:lnTo>
                  <a:lnTo>
                    <a:pt x="1506525" y="76616"/>
                  </a:lnTo>
                  <a:lnTo>
                    <a:pt x="1516379" y="125476"/>
                  </a:lnTo>
                  <a:lnTo>
                    <a:pt x="1516379" y="627380"/>
                  </a:lnTo>
                  <a:lnTo>
                    <a:pt x="1506525" y="676217"/>
                  </a:lnTo>
                  <a:lnTo>
                    <a:pt x="1479645" y="716102"/>
                  </a:lnTo>
                  <a:lnTo>
                    <a:pt x="1439763" y="742994"/>
                  </a:lnTo>
                  <a:lnTo>
                    <a:pt x="1390903" y="752856"/>
                  </a:lnTo>
                  <a:lnTo>
                    <a:pt x="125475" y="752856"/>
                  </a:lnTo>
                  <a:lnTo>
                    <a:pt x="76616" y="742994"/>
                  </a:lnTo>
                  <a:lnTo>
                    <a:pt x="36734" y="716102"/>
                  </a:lnTo>
                  <a:lnTo>
                    <a:pt x="9854" y="676217"/>
                  </a:lnTo>
                  <a:lnTo>
                    <a:pt x="0" y="627380"/>
                  </a:lnTo>
                  <a:lnTo>
                    <a:pt x="0" y="125476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09280" y="5558129"/>
            <a:ext cx="1087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box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84906" y="989075"/>
            <a:ext cx="7488555" cy="4512945"/>
            <a:chOff x="1284906" y="989075"/>
            <a:chExt cx="7488555" cy="4512945"/>
          </a:xfrm>
        </p:grpSpPr>
        <p:sp>
          <p:nvSpPr>
            <p:cNvPr id="25" name="object 25"/>
            <p:cNvSpPr/>
            <p:nvPr/>
          </p:nvSpPr>
          <p:spPr>
            <a:xfrm>
              <a:off x="1284897" y="1510283"/>
              <a:ext cx="7488555" cy="3991610"/>
            </a:xfrm>
            <a:custGeom>
              <a:avLst/>
              <a:gdLst/>
              <a:ahLst/>
              <a:cxnLst/>
              <a:rect l="l" t="t" r="r" b="b"/>
              <a:pathLst>
                <a:path w="7488555" h="3991610">
                  <a:moveTo>
                    <a:pt x="1067523" y="2137918"/>
                  </a:moveTo>
                  <a:lnTo>
                    <a:pt x="1048600" y="2098471"/>
                  </a:lnTo>
                  <a:lnTo>
                    <a:pt x="1012278" y="2022729"/>
                  </a:lnTo>
                  <a:lnTo>
                    <a:pt x="988923" y="2052815"/>
                  </a:lnTo>
                  <a:lnTo>
                    <a:pt x="30568" y="1310005"/>
                  </a:lnTo>
                  <a:lnTo>
                    <a:pt x="23749" y="1306703"/>
                  </a:lnTo>
                  <a:lnTo>
                    <a:pt x="16446" y="1306245"/>
                  </a:lnTo>
                  <a:lnTo>
                    <a:pt x="9512" y="1308531"/>
                  </a:lnTo>
                  <a:lnTo>
                    <a:pt x="3771" y="1313434"/>
                  </a:lnTo>
                  <a:lnTo>
                    <a:pt x="457" y="1320253"/>
                  </a:lnTo>
                  <a:lnTo>
                    <a:pt x="0" y="1327556"/>
                  </a:lnTo>
                  <a:lnTo>
                    <a:pt x="2286" y="1334490"/>
                  </a:lnTo>
                  <a:lnTo>
                    <a:pt x="7200" y="1340231"/>
                  </a:lnTo>
                  <a:lnTo>
                    <a:pt x="965555" y="2082914"/>
                  </a:lnTo>
                  <a:lnTo>
                    <a:pt x="942174" y="2113026"/>
                  </a:lnTo>
                  <a:lnTo>
                    <a:pt x="1067523" y="2137918"/>
                  </a:lnTo>
                  <a:close/>
                </a:path>
                <a:path w="7488555" h="3991610">
                  <a:moveTo>
                    <a:pt x="3220301" y="2232787"/>
                  </a:moveTo>
                  <a:lnTo>
                    <a:pt x="3209975" y="2175306"/>
                  </a:lnTo>
                  <a:lnTo>
                    <a:pt x="3197695" y="2106930"/>
                  </a:lnTo>
                  <a:lnTo>
                    <a:pt x="3167202" y="2129726"/>
                  </a:lnTo>
                  <a:lnTo>
                    <a:pt x="2181441" y="809244"/>
                  </a:lnTo>
                  <a:lnTo>
                    <a:pt x="2175840" y="804227"/>
                  </a:lnTo>
                  <a:lnTo>
                    <a:pt x="2168956" y="801814"/>
                  </a:lnTo>
                  <a:lnTo>
                    <a:pt x="2161641" y="802182"/>
                  </a:lnTo>
                  <a:lnTo>
                    <a:pt x="2154771" y="805434"/>
                  </a:lnTo>
                  <a:lnTo>
                    <a:pt x="2149741" y="811034"/>
                  </a:lnTo>
                  <a:lnTo>
                    <a:pt x="2147341" y="817918"/>
                  </a:lnTo>
                  <a:lnTo>
                    <a:pt x="2147697" y="825233"/>
                  </a:lnTo>
                  <a:lnTo>
                    <a:pt x="2150961" y="832104"/>
                  </a:lnTo>
                  <a:lnTo>
                    <a:pt x="3136671" y="2152548"/>
                  </a:lnTo>
                  <a:lnTo>
                    <a:pt x="3106128" y="2175383"/>
                  </a:lnTo>
                  <a:lnTo>
                    <a:pt x="3220301" y="2232787"/>
                  </a:lnTo>
                  <a:close/>
                </a:path>
                <a:path w="7488555" h="3991610">
                  <a:moveTo>
                    <a:pt x="4327741" y="1843278"/>
                  </a:moveTo>
                  <a:lnTo>
                    <a:pt x="4313364" y="1791703"/>
                  </a:lnTo>
                  <a:lnTo>
                    <a:pt x="4293451" y="1720215"/>
                  </a:lnTo>
                  <a:lnTo>
                    <a:pt x="4265193" y="1745767"/>
                  </a:lnTo>
                  <a:lnTo>
                    <a:pt x="3996906" y="1449451"/>
                  </a:lnTo>
                  <a:lnTo>
                    <a:pt x="3990848" y="1444993"/>
                  </a:lnTo>
                  <a:lnTo>
                    <a:pt x="3983774" y="1443253"/>
                  </a:lnTo>
                  <a:lnTo>
                    <a:pt x="3976522" y="1444294"/>
                  </a:lnTo>
                  <a:lnTo>
                    <a:pt x="3969982" y="1448181"/>
                  </a:lnTo>
                  <a:lnTo>
                    <a:pt x="3965511" y="1454238"/>
                  </a:lnTo>
                  <a:lnTo>
                    <a:pt x="3963771" y="1461312"/>
                  </a:lnTo>
                  <a:lnTo>
                    <a:pt x="3964813" y="1468564"/>
                  </a:lnTo>
                  <a:lnTo>
                    <a:pt x="3968712" y="1475105"/>
                  </a:lnTo>
                  <a:lnTo>
                    <a:pt x="4236859" y="1771383"/>
                  </a:lnTo>
                  <a:lnTo>
                    <a:pt x="4208615" y="1796923"/>
                  </a:lnTo>
                  <a:lnTo>
                    <a:pt x="4327741" y="1843278"/>
                  </a:lnTo>
                  <a:close/>
                </a:path>
                <a:path w="7488555" h="3991610">
                  <a:moveTo>
                    <a:pt x="5650827" y="1062990"/>
                  </a:moveTo>
                  <a:lnTo>
                    <a:pt x="5613324" y="1070165"/>
                  </a:lnTo>
                  <a:lnTo>
                    <a:pt x="5411178" y="15494"/>
                  </a:lnTo>
                  <a:lnTo>
                    <a:pt x="5408346" y="8458"/>
                  </a:lnTo>
                  <a:lnTo>
                    <a:pt x="5403202" y="3276"/>
                  </a:lnTo>
                  <a:lnTo>
                    <a:pt x="5396496" y="431"/>
                  </a:lnTo>
                  <a:lnTo>
                    <a:pt x="5388953" y="381"/>
                  </a:lnTo>
                  <a:lnTo>
                    <a:pt x="5381904" y="3213"/>
                  </a:lnTo>
                  <a:lnTo>
                    <a:pt x="5376723" y="8356"/>
                  </a:lnTo>
                  <a:lnTo>
                    <a:pt x="5373878" y="15062"/>
                  </a:lnTo>
                  <a:lnTo>
                    <a:pt x="5373840" y="22606"/>
                  </a:lnTo>
                  <a:lnTo>
                    <a:pt x="5575871" y="1077328"/>
                  </a:lnTo>
                  <a:lnTo>
                    <a:pt x="5538559" y="1084453"/>
                  </a:lnTo>
                  <a:lnTo>
                    <a:pt x="5616156" y="1185926"/>
                  </a:lnTo>
                  <a:lnTo>
                    <a:pt x="5637250" y="1111123"/>
                  </a:lnTo>
                  <a:lnTo>
                    <a:pt x="5650827" y="1062990"/>
                  </a:lnTo>
                  <a:close/>
                </a:path>
                <a:path w="7488555" h="3991610">
                  <a:moveTo>
                    <a:pt x="6934797" y="1110615"/>
                  </a:moveTo>
                  <a:lnTo>
                    <a:pt x="6896709" y="1109345"/>
                  </a:lnTo>
                  <a:lnTo>
                    <a:pt x="6933908" y="19685"/>
                  </a:lnTo>
                  <a:lnTo>
                    <a:pt x="6932663" y="12217"/>
                  </a:lnTo>
                  <a:lnTo>
                    <a:pt x="6928790" y="6032"/>
                  </a:lnTo>
                  <a:lnTo>
                    <a:pt x="6922859" y="1765"/>
                  </a:lnTo>
                  <a:lnTo>
                    <a:pt x="6915493" y="0"/>
                  </a:lnTo>
                  <a:lnTo>
                    <a:pt x="6908076" y="1244"/>
                  </a:lnTo>
                  <a:lnTo>
                    <a:pt x="6901878" y="5118"/>
                  </a:lnTo>
                  <a:lnTo>
                    <a:pt x="6897573" y="11049"/>
                  </a:lnTo>
                  <a:lnTo>
                    <a:pt x="6895808" y="18415"/>
                  </a:lnTo>
                  <a:lnTo>
                    <a:pt x="6858736" y="1108087"/>
                  </a:lnTo>
                  <a:lnTo>
                    <a:pt x="6820624" y="1106805"/>
                  </a:lnTo>
                  <a:lnTo>
                    <a:pt x="6873837" y="1222883"/>
                  </a:lnTo>
                  <a:lnTo>
                    <a:pt x="6915137" y="1146810"/>
                  </a:lnTo>
                  <a:lnTo>
                    <a:pt x="6934797" y="1110615"/>
                  </a:lnTo>
                  <a:close/>
                </a:path>
                <a:path w="7488555" h="3991610">
                  <a:moveTo>
                    <a:pt x="7487983" y="3974338"/>
                  </a:moveTo>
                  <a:lnTo>
                    <a:pt x="7487272" y="3967061"/>
                  </a:lnTo>
                  <a:lnTo>
                    <a:pt x="7483691" y="3960368"/>
                  </a:lnTo>
                  <a:lnTo>
                    <a:pt x="6798221" y="3129407"/>
                  </a:lnTo>
                  <a:lnTo>
                    <a:pt x="6824358" y="3107842"/>
                  </a:lnTo>
                  <a:lnTo>
                    <a:pt x="6827609" y="3105150"/>
                  </a:lnTo>
                  <a:lnTo>
                    <a:pt x="6710769" y="3053334"/>
                  </a:lnTo>
                  <a:lnTo>
                    <a:pt x="6739471" y="3177921"/>
                  </a:lnTo>
                  <a:lnTo>
                    <a:pt x="6768871" y="3153651"/>
                  </a:lnTo>
                  <a:lnTo>
                    <a:pt x="7454354" y="3984625"/>
                  </a:lnTo>
                  <a:lnTo>
                    <a:pt x="7460234" y="3989400"/>
                  </a:lnTo>
                  <a:lnTo>
                    <a:pt x="7467219" y="3991470"/>
                  </a:lnTo>
                  <a:lnTo>
                    <a:pt x="7474471" y="3990759"/>
                  </a:lnTo>
                  <a:lnTo>
                    <a:pt x="7481151" y="3987165"/>
                  </a:lnTo>
                  <a:lnTo>
                    <a:pt x="7485913" y="3981335"/>
                  </a:lnTo>
                  <a:lnTo>
                    <a:pt x="7487983" y="397433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6762" y="1008125"/>
              <a:ext cx="1163320" cy="521334"/>
            </a:xfrm>
            <a:custGeom>
              <a:avLst/>
              <a:gdLst/>
              <a:ahLst/>
              <a:cxnLst/>
              <a:rect l="l" t="t" r="r" b="b"/>
              <a:pathLst>
                <a:path w="1163320" h="521334">
                  <a:moveTo>
                    <a:pt x="1075943" y="0"/>
                  </a:moveTo>
                  <a:lnTo>
                    <a:pt x="86867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7" y="521208"/>
                  </a:lnTo>
                  <a:lnTo>
                    <a:pt x="1075943" y="521208"/>
                  </a:lnTo>
                  <a:lnTo>
                    <a:pt x="1109769" y="514385"/>
                  </a:lnTo>
                  <a:lnTo>
                    <a:pt x="1137380" y="495776"/>
                  </a:lnTo>
                  <a:lnTo>
                    <a:pt x="1155989" y="468165"/>
                  </a:lnTo>
                  <a:lnTo>
                    <a:pt x="1162812" y="434339"/>
                  </a:lnTo>
                  <a:lnTo>
                    <a:pt x="1162812" y="86868"/>
                  </a:lnTo>
                  <a:lnTo>
                    <a:pt x="1155989" y="53042"/>
                  </a:lnTo>
                  <a:lnTo>
                    <a:pt x="1137380" y="25431"/>
                  </a:lnTo>
                  <a:lnTo>
                    <a:pt x="1109769" y="6822"/>
                  </a:lnTo>
                  <a:lnTo>
                    <a:pt x="1075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96762" y="1008125"/>
              <a:ext cx="1163320" cy="521334"/>
            </a:xfrm>
            <a:custGeom>
              <a:avLst/>
              <a:gdLst/>
              <a:ahLst/>
              <a:cxnLst/>
              <a:rect l="l" t="t" r="r" b="b"/>
              <a:pathLst>
                <a:path w="1163320" h="521334">
                  <a:moveTo>
                    <a:pt x="0" y="86868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7" y="0"/>
                  </a:lnTo>
                  <a:lnTo>
                    <a:pt x="1075943" y="0"/>
                  </a:lnTo>
                  <a:lnTo>
                    <a:pt x="1109769" y="6822"/>
                  </a:lnTo>
                  <a:lnTo>
                    <a:pt x="1137380" y="25431"/>
                  </a:lnTo>
                  <a:lnTo>
                    <a:pt x="1155989" y="53042"/>
                  </a:lnTo>
                  <a:lnTo>
                    <a:pt x="1162812" y="86868"/>
                  </a:lnTo>
                  <a:lnTo>
                    <a:pt x="1162812" y="434339"/>
                  </a:lnTo>
                  <a:lnTo>
                    <a:pt x="1155989" y="468165"/>
                  </a:lnTo>
                  <a:lnTo>
                    <a:pt x="1137380" y="495776"/>
                  </a:lnTo>
                  <a:lnTo>
                    <a:pt x="1109769" y="514385"/>
                  </a:lnTo>
                  <a:lnTo>
                    <a:pt x="1075943" y="521208"/>
                  </a:lnTo>
                  <a:lnTo>
                    <a:pt x="86867" y="521208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8"/>
                  </a:lnTo>
                  <a:close/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87770" y="1102867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Housing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311396" y="2377439"/>
            <a:ext cx="1167765" cy="711835"/>
            <a:chOff x="4311396" y="2377439"/>
            <a:chExt cx="1167765" cy="711835"/>
          </a:xfrm>
        </p:grpSpPr>
        <p:sp>
          <p:nvSpPr>
            <p:cNvPr id="30" name="object 30"/>
            <p:cNvSpPr/>
            <p:nvPr/>
          </p:nvSpPr>
          <p:spPr>
            <a:xfrm>
              <a:off x="4330446" y="2396489"/>
              <a:ext cx="1129665" cy="673735"/>
            </a:xfrm>
            <a:custGeom>
              <a:avLst/>
              <a:gdLst/>
              <a:ahLst/>
              <a:cxnLst/>
              <a:rect l="l" t="t" r="r" b="b"/>
              <a:pathLst>
                <a:path w="1129664" h="673735">
                  <a:moveTo>
                    <a:pt x="1017015" y="0"/>
                  </a:moveTo>
                  <a:lnTo>
                    <a:pt x="112267" y="0"/>
                  </a:lnTo>
                  <a:lnTo>
                    <a:pt x="68579" y="8826"/>
                  </a:lnTo>
                  <a:lnTo>
                    <a:pt x="32892" y="32893"/>
                  </a:lnTo>
                  <a:lnTo>
                    <a:pt x="8826" y="68580"/>
                  </a:lnTo>
                  <a:lnTo>
                    <a:pt x="0" y="112268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2" y="640714"/>
                  </a:lnTo>
                  <a:lnTo>
                    <a:pt x="68579" y="664781"/>
                  </a:lnTo>
                  <a:lnTo>
                    <a:pt x="112267" y="673608"/>
                  </a:lnTo>
                  <a:lnTo>
                    <a:pt x="1017015" y="673608"/>
                  </a:lnTo>
                  <a:lnTo>
                    <a:pt x="1060703" y="664781"/>
                  </a:lnTo>
                  <a:lnTo>
                    <a:pt x="1096390" y="640714"/>
                  </a:lnTo>
                  <a:lnTo>
                    <a:pt x="1120457" y="605027"/>
                  </a:lnTo>
                  <a:lnTo>
                    <a:pt x="1129283" y="561339"/>
                  </a:lnTo>
                  <a:lnTo>
                    <a:pt x="1129283" y="112268"/>
                  </a:lnTo>
                  <a:lnTo>
                    <a:pt x="1120457" y="68580"/>
                  </a:lnTo>
                  <a:lnTo>
                    <a:pt x="1096390" y="32893"/>
                  </a:lnTo>
                  <a:lnTo>
                    <a:pt x="1060703" y="8826"/>
                  </a:lnTo>
                  <a:lnTo>
                    <a:pt x="1017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30446" y="2396489"/>
              <a:ext cx="1129665" cy="673735"/>
            </a:xfrm>
            <a:custGeom>
              <a:avLst/>
              <a:gdLst/>
              <a:ahLst/>
              <a:cxnLst/>
              <a:rect l="l" t="t" r="r" b="b"/>
              <a:pathLst>
                <a:path w="1129664" h="673735">
                  <a:moveTo>
                    <a:pt x="0" y="112268"/>
                  </a:moveTo>
                  <a:lnTo>
                    <a:pt x="8826" y="68580"/>
                  </a:lnTo>
                  <a:lnTo>
                    <a:pt x="32892" y="32893"/>
                  </a:lnTo>
                  <a:lnTo>
                    <a:pt x="68579" y="8826"/>
                  </a:lnTo>
                  <a:lnTo>
                    <a:pt x="112267" y="0"/>
                  </a:lnTo>
                  <a:lnTo>
                    <a:pt x="1017015" y="0"/>
                  </a:lnTo>
                  <a:lnTo>
                    <a:pt x="1060703" y="8826"/>
                  </a:lnTo>
                  <a:lnTo>
                    <a:pt x="1096390" y="32893"/>
                  </a:lnTo>
                  <a:lnTo>
                    <a:pt x="1120457" y="68580"/>
                  </a:lnTo>
                  <a:lnTo>
                    <a:pt x="1129283" y="112268"/>
                  </a:lnTo>
                  <a:lnTo>
                    <a:pt x="1129283" y="561339"/>
                  </a:lnTo>
                  <a:lnTo>
                    <a:pt x="1120457" y="605027"/>
                  </a:lnTo>
                  <a:lnTo>
                    <a:pt x="1096390" y="640714"/>
                  </a:lnTo>
                  <a:lnTo>
                    <a:pt x="1060703" y="664781"/>
                  </a:lnTo>
                  <a:lnTo>
                    <a:pt x="1017015" y="673608"/>
                  </a:lnTo>
                  <a:lnTo>
                    <a:pt x="112267" y="673608"/>
                  </a:lnTo>
                  <a:lnTo>
                    <a:pt x="68579" y="664781"/>
                  </a:lnTo>
                  <a:lnTo>
                    <a:pt x="32892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8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9384" y="2430526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Stator windings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39567" y="1790700"/>
            <a:ext cx="1621790" cy="559435"/>
            <a:chOff x="2639567" y="1790700"/>
            <a:chExt cx="1621790" cy="559435"/>
          </a:xfrm>
        </p:grpSpPr>
        <p:sp>
          <p:nvSpPr>
            <p:cNvPr id="34" name="object 34"/>
            <p:cNvSpPr/>
            <p:nvPr/>
          </p:nvSpPr>
          <p:spPr>
            <a:xfrm>
              <a:off x="2658617" y="1809750"/>
              <a:ext cx="1583690" cy="521334"/>
            </a:xfrm>
            <a:custGeom>
              <a:avLst/>
              <a:gdLst/>
              <a:ahLst/>
              <a:cxnLst/>
              <a:rect l="l" t="t" r="r" b="b"/>
              <a:pathLst>
                <a:path w="1583689" h="521335">
                  <a:moveTo>
                    <a:pt x="149656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8" y="521208"/>
                  </a:lnTo>
                  <a:lnTo>
                    <a:pt x="1496568" y="521208"/>
                  </a:lnTo>
                  <a:lnTo>
                    <a:pt x="1530393" y="514385"/>
                  </a:lnTo>
                  <a:lnTo>
                    <a:pt x="1558004" y="495776"/>
                  </a:lnTo>
                  <a:lnTo>
                    <a:pt x="1576613" y="468165"/>
                  </a:lnTo>
                  <a:lnTo>
                    <a:pt x="1583435" y="434339"/>
                  </a:lnTo>
                  <a:lnTo>
                    <a:pt x="1583435" y="86867"/>
                  </a:lnTo>
                  <a:lnTo>
                    <a:pt x="1576613" y="53042"/>
                  </a:lnTo>
                  <a:lnTo>
                    <a:pt x="1558004" y="25431"/>
                  </a:lnTo>
                  <a:lnTo>
                    <a:pt x="1530393" y="6822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8617" y="1809750"/>
              <a:ext cx="1583690" cy="521334"/>
            </a:xfrm>
            <a:custGeom>
              <a:avLst/>
              <a:gdLst/>
              <a:ahLst/>
              <a:cxnLst/>
              <a:rect l="l" t="t" r="r" b="b"/>
              <a:pathLst>
                <a:path w="1583689" h="521335">
                  <a:moveTo>
                    <a:pt x="0" y="86867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8" y="0"/>
                  </a:lnTo>
                  <a:lnTo>
                    <a:pt x="1496568" y="0"/>
                  </a:lnTo>
                  <a:lnTo>
                    <a:pt x="1530393" y="6822"/>
                  </a:lnTo>
                  <a:lnTo>
                    <a:pt x="1558004" y="25431"/>
                  </a:lnTo>
                  <a:lnTo>
                    <a:pt x="1576613" y="53042"/>
                  </a:lnTo>
                  <a:lnTo>
                    <a:pt x="1583435" y="86867"/>
                  </a:lnTo>
                  <a:lnTo>
                    <a:pt x="1583435" y="434339"/>
                  </a:lnTo>
                  <a:lnTo>
                    <a:pt x="1576613" y="468165"/>
                  </a:lnTo>
                  <a:lnTo>
                    <a:pt x="1558004" y="495776"/>
                  </a:lnTo>
                  <a:lnTo>
                    <a:pt x="1530393" y="514385"/>
                  </a:lnTo>
                  <a:lnTo>
                    <a:pt x="1496568" y="521208"/>
                  </a:lnTo>
                  <a:lnTo>
                    <a:pt x="86868" y="521208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7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180714" y="1905127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Rotor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16939" y="1141857"/>
            <a:ext cx="4138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Typical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industrial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motor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(induction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974" y="1673351"/>
            <a:ext cx="11892280" cy="5046980"/>
            <a:chOff x="299974" y="1673351"/>
            <a:chExt cx="11892280" cy="5046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3312" y="4789995"/>
              <a:ext cx="3218688" cy="19298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68118" y="1692401"/>
              <a:ext cx="1582420" cy="649605"/>
            </a:xfrm>
            <a:custGeom>
              <a:avLst/>
              <a:gdLst/>
              <a:ahLst/>
              <a:cxnLst/>
              <a:rect l="l" t="t" r="r" b="b"/>
              <a:pathLst>
                <a:path w="1582420" h="649605">
                  <a:moveTo>
                    <a:pt x="0" y="108203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473708" y="0"/>
                  </a:lnTo>
                  <a:lnTo>
                    <a:pt x="1515850" y="8495"/>
                  </a:lnTo>
                  <a:lnTo>
                    <a:pt x="1550241" y="31670"/>
                  </a:lnTo>
                  <a:lnTo>
                    <a:pt x="1573416" y="66061"/>
                  </a:lnTo>
                  <a:lnTo>
                    <a:pt x="1581911" y="108203"/>
                  </a:lnTo>
                  <a:lnTo>
                    <a:pt x="1581911" y="541020"/>
                  </a:lnTo>
                  <a:lnTo>
                    <a:pt x="1573416" y="583162"/>
                  </a:lnTo>
                  <a:lnTo>
                    <a:pt x="1550241" y="617553"/>
                  </a:lnTo>
                  <a:lnTo>
                    <a:pt x="1515850" y="640728"/>
                  </a:lnTo>
                  <a:lnTo>
                    <a:pt x="1473708" y="649224"/>
                  </a:lnTo>
                  <a:lnTo>
                    <a:pt x="108204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3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4975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names</a:t>
            </a:r>
            <a:r>
              <a:rPr spc="-25" dirty="0"/>
              <a:t> </a:t>
            </a:r>
            <a:r>
              <a:rPr spc="-10" dirty="0"/>
              <a:t>(2/5)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2354" y="1714627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Stator windings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69273" y="1017269"/>
            <a:ext cx="2194560" cy="649605"/>
          </a:xfrm>
          <a:custGeom>
            <a:avLst/>
            <a:gdLst/>
            <a:ahLst/>
            <a:cxnLst/>
            <a:rect l="l" t="t" r="r" b="b"/>
            <a:pathLst>
              <a:path w="2194559" h="649605">
                <a:moveTo>
                  <a:pt x="0" y="108203"/>
                </a:moveTo>
                <a:lnTo>
                  <a:pt x="8495" y="66061"/>
                </a:lnTo>
                <a:lnTo>
                  <a:pt x="31670" y="31670"/>
                </a:lnTo>
                <a:lnTo>
                  <a:pt x="66061" y="8495"/>
                </a:lnTo>
                <a:lnTo>
                  <a:pt x="108203" y="0"/>
                </a:lnTo>
                <a:lnTo>
                  <a:pt x="2086355" y="0"/>
                </a:lnTo>
                <a:lnTo>
                  <a:pt x="2128498" y="8495"/>
                </a:lnTo>
                <a:lnTo>
                  <a:pt x="2162889" y="31670"/>
                </a:lnTo>
                <a:lnTo>
                  <a:pt x="2186064" y="66061"/>
                </a:lnTo>
                <a:lnTo>
                  <a:pt x="2194559" y="108203"/>
                </a:lnTo>
                <a:lnTo>
                  <a:pt x="2194559" y="541019"/>
                </a:lnTo>
                <a:lnTo>
                  <a:pt x="2186064" y="583162"/>
                </a:lnTo>
                <a:lnTo>
                  <a:pt x="2162889" y="617553"/>
                </a:lnTo>
                <a:lnTo>
                  <a:pt x="2128498" y="640728"/>
                </a:lnTo>
                <a:lnTo>
                  <a:pt x="2086355" y="649224"/>
                </a:lnTo>
                <a:lnTo>
                  <a:pt x="108203" y="649224"/>
                </a:lnTo>
                <a:lnTo>
                  <a:pt x="66061" y="640728"/>
                </a:lnTo>
                <a:lnTo>
                  <a:pt x="31670" y="617553"/>
                </a:lnTo>
                <a:lnTo>
                  <a:pt x="8495" y="583162"/>
                </a:lnTo>
                <a:lnTo>
                  <a:pt x="0" y="541019"/>
                </a:lnTo>
                <a:lnTo>
                  <a:pt x="0" y="108203"/>
                </a:lnTo>
                <a:close/>
              </a:path>
            </a:pathLst>
          </a:custGeom>
          <a:ln w="3809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02065" y="1039495"/>
            <a:ext cx="1727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End winding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/ </a:t>
            </a:r>
            <a:r>
              <a:rPr sz="1800" dirty="0">
                <a:latin typeface="Calibri"/>
                <a:cs typeface="Calibri"/>
              </a:rPr>
              <a:t>Winding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overhang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48671" y="2953527"/>
            <a:ext cx="1443355" cy="3298190"/>
            <a:chOff x="5248671" y="2953527"/>
            <a:chExt cx="1443355" cy="3298190"/>
          </a:xfrm>
        </p:grpSpPr>
        <p:sp>
          <p:nvSpPr>
            <p:cNvPr id="10" name="object 10"/>
            <p:cNvSpPr/>
            <p:nvPr/>
          </p:nvSpPr>
          <p:spPr>
            <a:xfrm>
              <a:off x="5543550" y="5558789"/>
              <a:ext cx="1129665" cy="673735"/>
            </a:xfrm>
            <a:custGeom>
              <a:avLst/>
              <a:gdLst/>
              <a:ahLst/>
              <a:cxnLst/>
              <a:rect l="l" t="t" r="r" b="b"/>
              <a:pathLst>
                <a:path w="1129665" h="673735">
                  <a:moveTo>
                    <a:pt x="0" y="112268"/>
                  </a:moveTo>
                  <a:lnTo>
                    <a:pt x="8826" y="68569"/>
                  </a:lnTo>
                  <a:lnTo>
                    <a:pt x="32892" y="32883"/>
                  </a:lnTo>
                  <a:lnTo>
                    <a:pt x="68579" y="8822"/>
                  </a:lnTo>
                  <a:lnTo>
                    <a:pt x="112267" y="0"/>
                  </a:lnTo>
                  <a:lnTo>
                    <a:pt x="1017016" y="0"/>
                  </a:lnTo>
                  <a:lnTo>
                    <a:pt x="1060703" y="8822"/>
                  </a:lnTo>
                  <a:lnTo>
                    <a:pt x="1096390" y="32883"/>
                  </a:lnTo>
                  <a:lnTo>
                    <a:pt x="1120457" y="68569"/>
                  </a:lnTo>
                  <a:lnTo>
                    <a:pt x="1129283" y="112268"/>
                  </a:lnTo>
                  <a:lnTo>
                    <a:pt x="1129283" y="561340"/>
                  </a:lnTo>
                  <a:lnTo>
                    <a:pt x="1120457" y="605038"/>
                  </a:lnTo>
                  <a:lnTo>
                    <a:pt x="1096391" y="640724"/>
                  </a:lnTo>
                  <a:lnTo>
                    <a:pt x="1060704" y="664785"/>
                  </a:lnTo>
                  <a:lnTo>
                    <a:pt x="1017016" y="673608"/>
                  </a:lnTo>
                  <a:lnTo>
                    <a:pt x="112267" y="673608"/>
                  </a:lnTo>
                  <a:lnTo>
                    <a:pt x="68579" y="664785"/>
                  </a:lnTo>
                  <a:lnTo>
                    <a:pt x="32892" y="640724"/>
                  </a:lnTo>
                  <a:lnTo>
                    <a:pt x="8826" y="605038"/>
                  </a:lnTo>
                  <a:lnTo>
                    <a:pt x="0" y="561340"/>
                  </a:lnTo>
                  <a:lnTo>
                    <a:pt x="0" y="112268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48671" y="2953527"/>
              <a:ext cx="364490" cy="400050"/>
            </a:xfrm>
            <a:custGeom>
              <a:avLst/>
              <a:gdLst/>
              <a:ahLst/>
              <a:cxnLst/>
              <a:rect l="l" t="t" r="r" b="b"/>
              <a:pathLst>
                <a:path w="364489" h="400050">
                  <a:moveTo>
                    <a:pt x="273088" y="328137"/>
                  </a:moveTo>
                  <a:lnTo>
                    <a:pt x="244840" y="353679"/>
                  </a:lnTo>
                  <a:lnTo>
                    <a:pt x="363966" y="400034"/>
                  </a:lnTo>
                  <a:lnTo>
                    <a:pt x="349594" y="348456"/>
                  </a:lnTo>
                  <a:lnTo>
                    <a:pt x="299085" y="348456"/>
                  </a:lnTo>
                  <a:lnTo>
                    <a:pt x="291978" y="346715"/>
                  </a:lnTo>
                  <a:lnTo>
                    <a:pt x="285861" y="342249"/>
                  </a:lnTo>
                  <a:lnTo>
                    <a:pt x="273088" y="328137"/>
                  </a:lnTo>
                  <a:close/>
                </a:path>
                <a:path w="364489" h="400050">
                  <a:moveTo>
                    <a:pt x="301429" y="302511"/>
                  </a:moveTo>
                  <a:lnTo>
                    <a:pt x="273088" y="328137"/>
                  </a:lnTo>
                  <a:lnTo>
                    <a:pt x="285861" y="342249"/>
                  </a:lnTo>
                  <a:lnTo>
                    <a:pt x="291978" y="346715"/>
                  </a:lnTo>
                  <a:lnTo>
                    <a:pt x="299085" y="348456"/>
                  </a:lnTo>
                  <a:lnTo>
                    <a:pt x="306310" y="347410"/>
                  </a:lnTo>
                  <a:lnTo>
                    <a:pt x="312785" y="343519"/>
                  </a:lnTo>
                  <a:lnTo>
                    <a:pt x="317307" y="337472"/>
                  </a:lnTo>
                  <a:lnTo>
                    <a:pt x="319055" y="330390"/>
                  </a:lnTo>
                  <a:lnTo>
                    <a:pt x="318017" y="323141"/>
                  </a:lnTo>
                  <a:lnTo>
                    <a:pt x="314182" y="316595"/>
                  </a:lnTo>
                  <a:lnTo>
                    <a:pt x="301429" y="302511"/>
                  </a:lnTo>
                  <a:close/>
                </a:path>
                <a:path w="364489" h="400050">
                  <a:moveTo>
                    <a:pt x="329676" y="276971"/>
                  </a:moveTo>
                  <a:lnTo>
                    <a:pt x="301429" y="302511"/>
                  </a:lnTo>
                  <a:lnTo>
                    <a:pt x="314182" y="316595"/>
                  </a:lnTo>
                  <a:lnTo>
                    <a:pt x="318017" y="323141"/>
                  </a:lnTo>
                  <a:lnTo>
                    <a:pt x="299085" y="348456"/>
                  </a:lnTo>
                  <a:lnTo>
                    <a:pt x="349594" y="348456"/>
                  </a:lnTo>
                  <a:lnTo>
                    <a:pt x="329676" y="276971"/>
                  </a:lnTo>
                  <a:close/>
                </a:path>
                <a:path w="364489" h="400050">
                  <a:moveTo>
                    <a:pt x="20002" y="0"/>
                  </a:moveTo>
                  <a:lnTo>
                    <a:pt x="12753" y="1045"/>
                  </a:lnTo>
                  <a:lnTo>
                    <a:pt x="6207" y="4937"/>
                  </a:lnTo>
                  <a:lnTo>
                    <a:pt x="1740" y="10983"/>
                  </a:lnTo>
                  <a:lnTo>
                    <a:pt x="0" y="18065"/>
                  </a:lnTo>
                  <a:lnTo>
                    <a:pt x="1045" y="25314"/>
                  </a:lnTo>
                  <a:lnTo>
                    <a:pt x="4937" y="31861"/>
                  </a:lnTo>
                  <a:lnTo>
                    <a:pt x="273088" y="328137"/>
                  </a:lnTo>
                  <a:lnTo>
                    <a:pt x="301429" y="302511"/>
                  </a:lnTo>
                  <a:lnTo>
                    <a:pt x="33131" y="6207"/>
                  </a:lnTo>
                  <a:lnTo>
                    <a:pt x="27084" y="1740"/>
                  </a:lnTo>
                  <a:lnTo>
                    <a:pt x="2000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15329" y="5593486"/>
            <a:ext cx="587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Stator</a:t>
            </a:r>
            <a:endParaRPr sz="18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39" y="1141857"/>
            <a:ext cx="4138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Typical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industrial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motor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(induction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03291" y="1016508"/>
            <a:ext cx="6278880" cy="5217795"/>
            <a:chOff x="5003291" y="1016508"/>
            <a:chExt cx="6278880" cy="52177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291" y="2334768"/>
              <a:ext cx="4532375" cy="30876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8363" y="2529840"/>
              <a:ext cx="3962399" cy="25176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237740" y="5138946"/>
              <a:ext cx="1018540" cy="1069975"/>
            </a:xfrm>
            <a:custGeom>
              <a:avLst/>
              <a:gdLst/>
              <a:ahLst/>
              <a:cxnLst/>
              <a:rect l="l" t="t" r="r" b="b"/>
              <a:pathLst>
                <a:path w="1018540" h="1069975">
                  <a:moveTo>
                    <a:pt x="216772" y="273285"/>
                  </a:moveTo>
                  <a:lnTo>
                    <a:pt x="255913" y="231905"/>
                  </a:lnTo>
                  <a:lnTo>
                    <a:pt x="296420" y="193668"/>
                  </a:lnTo>
                  <a:lnTo>
                    <a:pt x="338042" y="158644"/>
                  </a:lnTo>
                  <a:lnTo>
                    <a:pt x="380529" y="126906"/>
                  </a:lnTo>
                  <a:lnTo>
                    <a:pt x="423632" y="98527"/>
                  </a:lnTo>
                  <a:lnTo>
                    <a:pt x="467098" y="73580"/>
                  </a:lnTo>
                  <a:lnTo>
                    <a:pt x="510680" y="52135"/>
                  </a:lnTo>
                  <a:lnTo>
                    <a:pt x="554125" y="34267"/>
                  </a:lnTo>
                  <a:lnTo>
                    <a:pt x="597185" y="20047"/>
                  </a:lnTo>
                  <a:lnTo>
                    <a:pt x="639608" y="9547"/>
                  </a:lnTo>
                  <a:lnTo>
                    <a:pt x="681145" y="2841"/>
                  </a:lnTo>
                  <a:lnTo>
                    <a:pt x="721545" y="0"/>
                  </a:lnTo>
                  <a:lnTo>
                    <a:pt x="760559" y="1096"/>
                  </a:lnTo>
                  <a:lnTo>
                    <a:pt x="833425" y="15392"/>
                  </a:lnTo>
                  <a:lnTo>
                    <a:pt x="897741" y="46308"/>
                  </a:lnTo>
                  <a:lnTo>
                    <a:pt x="950986" y="93883"/>
                  </a:lnTo>
                  <a:lnTo>
                    <a:pt x="988930" y="154343"/>
                  </a:lnTo>
                  <a:lnTo>
                    <a:pt x="1011307" y="225160"/>
                  </a:lnTo>
                  <a:lnTo>
                    <a:pt x="1016768" y="263810"/>
                  </a:lnTo>
                  <a:lnTo>
                    <a:pt x="1018471" y="304279"/>
                  </a:lnTo>
                  <a:lnTo>
                    <a:pt x="1016459" y="346310"/>
                  </a:lnTo>
                  <a:lnTo>
                    <a:pt x="1010776" y="389647"/>
                  </a:lnTo>
                  <a:lnTo>
                    <a:pt x="1001466" y="434032"/>
                  </a:lnTo>
                  <a:lnTo>
                    <a:pt x="988574" y="479208"/>
                  </a:lnTo>
                  <a:lnTo>
                    <a:pt x="972144" y="524919"/>
                  </a:lnTo>
                  <a:lnTo>
                    <a:pt x="952220" y="570907"/>
                  </a:lnTo>
                  <a:lnTo>
                    <a:pt x="928846" y="616917"/>
                  </a:lnTo>
                  <a:lnTo>
                    <a:pt x="902066" y="662691"/>
                  </a:lnTo>
                  <a:lnTo>
                    <a:pt x="871925" y="707972"/>
                  </a:lnTo>
                  <a:lnTo>
                    <a:pt x="838466" y="752504"/>
                  </a:lnTo>
                  <a:lnTo>
                    <a:pt x="801734" y="796029"/>
                  </a:lnTo>
                  <a:lnTo>
                    <a:pt x="762591" y="837421"/>
                  </a:lnTo>
                  <a:lnTo>
                    <a:pt x="722082" y="875669"/>
                  </a:lnTo>
                  <a:lnTo>
                    <a:pt x="680455" y="910702"/>
                  </a:lnTo>
                  <a:lnTo>
                    <a:pt x="637962" y="942448"/>
                  </a:lnTo>
                  <a:lnTo>
                    <a:pt x="594853" y="970833"/>
                  </a:lnTo>
                  <a:lnTo>
                    <a:pt x="551379" y="995786"/>
                  </a:lnTo>
                  <a:lnTo>
                    <a:pt x="507791" y="1017234"/>
                  </a:lnTo>
                  <a:lnTo>
                    <a:pt x="464339" y="1035105"/>
                  </a:lnTo>
                  <a:lnTo>
                    <a:pt x="421274" y="1049326"/>
                  </a:lnTo>
                  <a:lnTo>
                    <a:pt x="378846" y="1059826"/>
                  </a:lnTo>
                  <a:lnTo>
                    <a:pt x="337306" y="1066531"/>
                  </a:lnTo>
                  <a:lnTo>
                    <a:pt x="296904" y="1069369"/>
                  </a:lnTo>
                  <a:lnTo>
                    <a:pt x="257892" y="1068269"/>
                  </a:lnTo>
                  <a:lnTo>
                    <a:pt x="185037" y="1053961"/>
                  </a:lnTo>
                  <a:lnTo>
                    <a:pt x="120746" y="1023028"/>
                  </a:lnTo>
                  <a:lnTo>
                    <a:pt x="67518" y="975451"/>
                  </a:lnTo>
                  <a:lnTo>
                    <a:pt x="29567" y="915003"/>
                  </a:lnTo>
                  <a:lnTo>
                    <a:pt x="7178" y="844193"/>
                  </a:lnTo>
                  <a:lnTo>
                    <a:pt x="1709" y="805545"/>
                  </a:lnTo>
                  <a:lnTo>
                    <a:pt x="0" y="765076"/>
                  </a:lnTo>
                  <a:lnTo>
                    <a:pt x="2005" y="723044"/>
                  </a:lnTo>
                  <a:lnTo>
                    <a:pt x="7682" y="679707"/>
                  </a:lnTo>
                  <a:lnTo>
                    <a:pt x="16987" y="635320"/>
                  </a:lnTo>
                  <a:lnTo>
                    <a:pt x="29876" y="590141"/>
                  </a:lnTo>
                  <a:lnTo>
                    <a:pt x="46305" y="544427"/>
                  </a:lnTo>
                  <a:lnTo>
                    <a:pt x="66230" y="498434"/>
                  </a:lnTo>
                  <a:lnTo>
                    <a:pt x="89608" y="452420"/>
                  </a:lnTo>
                  <a:lnTo>
                    <a:pt x="116395" y="406641"/>
                  </a:lnTo>
                  <a:lnTo>
                    <a:pt x="146548" y="361354"/>
                  </a:lnTo>
                  <a:lnTo>
                    <a:pt x="180021" y="316816"/>
                  </a:lnTo>
                  <a:lnTo>
                    <a:pt x="216772" y="273285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2129" y="3647693"/>
              <a:ext cx="5552440" cy="2493645"/>
            </a:xfrm>
            <a:custGeom>
              <a:avLst/>
              <a:gdLst/>
              <a:ahLst/>
              <a:cxnLst/>
              <a:rect l="l" t="t" r="r" b="b"/>
              <a:pathLst>
                <a:path w="5552440" h="2493645">
                  <a:moveTo>
                    <a:pt x="5551932" y="1559813"/>
                  </a:moveTo>
                  <a:lnTo>
                    <a:pt x="3811524" y="0"/>
                  </a:lnTo>
                </a:path>
                <a:path w="5552440" h="2493645">
                  <a:moveTo>
                    <a:pt x="4718558" y="2493391"/>
                  </a:moveTo>
                  <a:lnTo>
                    <a:pt x="0" y="1536191"/>
                  </a:lnTo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0116" y="4946142"/>
              <a:ext cx="396875" cy="631190"/>
            </a:xfrm>
            <a:custGeom>
              <a:avLst/>
              <a:gdLst/>
              <a:ahLst/>
              <a:cxnLst/>
              <a:rect l="l" t="t" r="r" b="b"/>
              <a:pathLst>
                <a:path w="396875" h="631189">
                  <a:moveTo>
                    <a:pt x="320238" y="87199"/>
                  </a:moveTo>
                  <a:lnTo>
                    <a:pt x="2581" y="601852"/>
                  </a:lnTo>
                  <a:lnTo>
                    <a:pt x="0" y="608923"/>
                  </a:lnTo>
                  <a:lnTo>
                    <a:pt x="311" y="616219"/>
                  </a:lnTo>
                  <a:lnTo>
                    <a:pt x="3313" y="622873"/>
                  </a:lnTo>
                  <a:lnTo>
                    <a:pt x="8804" y="628014"/>
                  </a:lnTo>
                  <a:lnTo>
                    <a:pt x="15930" y="630668"/>
                  </a:lnTo>
                  <a:lnTo>
                    <a:pt x="23235" y="630380"/>
                  </a:lnTo>
                  <a:lnTo>
                    <a:pt x="29896" y="627354"/>
                  </a:lnTo>
                  <a:lnTo>
                    <a:pt x="35093" y="621791"/>
                  </a:lnTo>
                  <a:lnTo>
                    <a:pt x="352744" y="107271"/>
                  </a:lnTo>
                  <a:lnTo>
                    <a:pt x="320238" y="87199"/>
                  </a:lnTo>
                  <a:close/>
                </a:path>
                <a:path w="396875" h="631189">
                  <a:moveTo>
                    <a:pt x="390945" y="62241"/>
                  </a:moveTo>
                  <a:lnTo>
                    <a:pt x="349404" y="62241"/>
                  </a:lnTo>
                  <a:lnTo>
                    <a:pt x="356530" y="64896"/>
                  </a:lnTo>
                  <a:lnTo>
                    <a:pt x="362021" y="70020"/>
                  </a:lnTo>
                  <a:lnTo>
                    <a:pt x="365023" y="76644"/>
                  </a:lnTo>
                  <a:lnTo>
                    <a:pt x="365335" y="83935"/>
                  </a:lnTo>
                  <a:lnTo>
                    <a:pt x="362753" y="91058"/>
                  </a:lnTo>
                  <a:lnTo>
                    <a:pt x="352744" y="107271"/>
                  </a:lnTo>
                  <a:lnTo>
                    <a:pt x="385105" y="127253"/>
                  </a:lnTo>
                  <a:lnTo>
                    <a:pt x="390945" y="62241"/>
                  </a:lnTo>
                  <a:close/>
                </a:path>
                <a:path w="396875" h="631189">
                  <a:moveTo>
                    <a:pt x="349404" y="62241"/>
                  </a:moveTo>
                  <a:lnTo>
                    <a:pt x="342100" y="62515"/>
                  </a:lnTo>
                  <a:lnTo>
                    <a:pt x="335438" y="65504"/>
                  </a:lnTo>
                  <a:lnTo>
                    <a:pt x="330241" y="70992"/>
                  </a:lnTo>
                  <a:lnTo>
                    <a:pt x="320238" y="87199"/>
                  </a:lnTo>
                  <a:lnTo>
                    <a:pt x="352744" y="107271"/>
                  </a:lnTo>
                  <a:lnTo>
                    <a:pt x="362753" y="91058"/>
                  </a:lnTo>
                  <a:lnTo>
                    <a:pt x="365335" y="83935"/>
                  </a:lnTo>
                  <a:lnTo>
                    <a:pt x="365023" y="76644"/>
                  </a:lnTo>
                  <a:lnTo>
                    <a:pt x="362021" y="70020"/>
                  </a:lnTo>
                  <a:lnTo>
                    <a:pt x="356530" y="64896"/>
                  </a:lnTo>
                  <a:lnTo>
                    <a:pt x="349404" y="62241"/>
                  </a:lnTo>
                  <a:close/>
                </a:path>
                <a:path w="396875" h="631189">
                  <a:moveTo>
                    <a:pt x="396535" y="0"/>
                  </a:moveTo>
                  <a:lnTo>
                    <a:pt x="287823" y="67182"/>
                  </a:lnTo>
                  <a:lnTo>
                    <a:pt x="320238" y="87199"/>
                  </a:lnTo>
                  <a:lnTo>
                    <a:pt x="330241" y="70992"/>
                  </a:lnTo>
                  <a:lnTo>
                    <a:pt x="335438" y="65504"/>
                  </a:lnTo>
                  <a:lnTo>
                    <a:pt x="342100" y="62515"/>
                  </a:lnTo>
                  <a:lnTo>
                    <a:pt x="349404" y="62241"/>
                  </a:lnTo>
                  <a:lnTo>
                    <a:pt x="390945" y="62241"/>
                  </a:lnTo>
                  <a:lnTo>
                    <a:pt x="3965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761" y="2201418"/>
              <a:ext cx="3065145" cy="257810"/>
            </a:xfrm>
            <a:custGeom>
              <a:avLst/>
              <a:gdLst/>
              <a:ahLst/>
              <a:cxnLst/>
              <a:rect l="l" t="t" r="r" b="b"/>
              <a:pathLst>
                <a:path w="3065145" h="257810">
                  <a:moveTo>
                    <a:pt x="2383536" y="256032"/>
                  </a:moveTo>
                  <a:lnTo>
                    <a:pt x="2385208" y="206186"/>
                  </a:lnTo>
                  <a:lnTo>
                    <a:pt x="2389774" y="165496"/>
                  </a:lnTo>
                  <a:lnTo>
                    <a:pt x="2396555" y="138070"/>
                  </a:lnTo>
                  <a:lnTo>
                    <a:pt x="2404871" y="128016"/>
                  </a:lnTo>
                  <a:lnTo>
                    <a:pt x="2702814" y="128016"/>
                  </a:lnTo>
                  <a:lnTo>
                    <a:pt x="2711130" y="117961"/>
                  </a:lnTo>
                  <a:lnTo>
                    <a:pt x="2717911" y="90535"/>
                  </a:lnTo>
                  <a:lnTo>
                    <a:pt x="2722477" y="49845"/>
                  </a:lnTo>
                  <a:lnTo>
                    <a:pt x="2724149" y="0"/>
                  </a:lnTo>
                  <a:lnTo>
                    <a:pt x="2725822" y="49845"/>
                  </a:lnTo>
                  <a:lnTo>
                    <a:pt x="2730388" y="90535"/>
                  </a:lnTo>
                  <a:lnTo>
                    <a:pt x="2737169" y="117961"/>
                  </a:lnTo>
                  <a:lnTo>
                    <a:pt x="2745486" y="128016"/>
                  </a:lnTo>
                  <a:lnTo>
                    <a:pt x="3043428" y="128016"/>
                  </a:lnTo>
                  <a:lnTo>
                    <a:pt x="3051744" y="138070"/>
                  </a:lnTo>
                  <a:lnTo>
                    <a:pt x="3058525" y="165496"/>
                  </a:lnTo>
                  <a:lnTo>
                    <a:pt x="3063091" y="206186"/>
                  </a:lnTo>
                  <a:lnTo>
                    <a:pt x="3064764" y="256032"/>
                  </a:lnTo>
                </a:path>
                <a:path w="3065145" h="257810">
                  <a:moveTo>
                    <a:pt x="0" y="257556"/>
                  </a:moveTo>
                  <a:lnTo>
                    <a:pt x="1672" y="207710"/>
                  </a:lnTo>
                  <a:lnTo>
                    <a:pt x="6238" y="167020"/>
                  </a:lnTo>
                  <a:lnTo>
                    <a:pt x="13019" y="139594"/>
                  </a:lnTo>
                  <a:lnTo>
                    <a:pt x="21336" y="129540"/>
                  </a:lnTo>
                  <a:lnTo>
                    <a:pt x="1149858" y="129540"/>
                  </a:lnTo>
                  <a:lnTo>
                    <a:pt x="1158174" y="119485"/>
                  </a:lnTo>
                  <a:lnTo>
                    <a:pt x="1164955" y="92059"/>
                  </a:lnTo>
                  <a:lnTo>
                    <a:pt x="1169521" y="51369"/>
                  </a:lnTo>
                  <a:lnTo>
                    <a:pt x="1171193" y="1524"/>
                  </a:lnTo>
                  <a:lnTo>
                    <a:pt x="1172866" y="51369"/>
                  </a:lnTo>
                  <a:lnTo>
                    <a:pt x="1177432" y="92059"/>
                  </a:lnTo>
                  <a:lnTo>
                    <a:pt x="1184213" y="119485"/>
                  </a:lnTo>
                  <a:lnTo>
                    <a:pt x="1192530" y="129540"/>
                  </a:lnTo>
                  <a:lnTo>
                    <a:pt x="2321052" y="129540"/>
                  </a:lnTo>
                  <a:lnTo>
                    <a:pt x="2329368" y="139594"/>
                  </a:lnTo>
                  <a:lnTo>
                    <a:pt x="2336149" y="167020"/>
                  </a:lnTo>
                  <a:lnTo>
                    <a:pt x="2340715" y="207710"/>
                  </a:lnTo>
                  <a:lnTo>
                    <a:pt x="2342388" y="257556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64523" y="1665731"/>
              <a:ext cx="114300" cy="535940"/>
            </a:xfrm>
            <a:custGeom>
              <a:avLst/>
              <a:gdLst/>
              <a:ahLst/>
              <a:cxnLst/>
              <a:rect l="l" t="t" r="r" b="b"/>
              <a:pathLst>
                <a:path w="114300" h="535939">
                  <a:moveTo>
                    <a:pt x="38100" y="421385"/>
                  </a:moveTo>
                  <a:lnTo>
                    <a:pt x="0" y="421385"/>
                  </a:lnTo>
                  <a:lnTo>
                    <a:pt x="57150" y="535685"/>
                  </a:lnTo>
                  <a:lnTo>
                    <a:pt x="95250" y="459485"/>
                  </a:lnTo>
                  <a:lnTo>
                    <a:pt x="57150" y="459485"/>
                  </a:lnTo>
                  <a:lnTo>
                    <a:pt x="49726" y="457991"/>
                  </a:lnTo>
                  <a:lnTo>
                    <a:pt x="43672" y="453913"/>
                  </a:lnTo>
                  <a:lnTo>
                    <a:pt x="39594" y="447859"/>
                  </a:lnTo>
                  <a:lnTo>
                    <a:pt x="38100" y="440435"/>
                  </a:lnTo>
                  <a:lnTo>
                    <a:pt x="38100" y="421385"/>
                  </a:lnTo>
                  <a:close/>
                </a:path>
                <a:path w="114300" h="535939">
                  <a:moveTo>
                    <a:pt x="57150" y="0"/>
                  </a:moveTo>
                  <a:lnTo>
                    <a:pt x="49726" y="1494"/>
                  </a:lnTo>
                  <a:lnTo>
                    <a:pt x="43672" y="5572"/>
                  </a:lnTo>
                  <a:lnTo>
                    <a:pt x="39594" y="11626"/>
                  </a:lnTo>
                  <a:lnTo>
                    <a:pt x="38100" y="19050"/>
                  </a:lnTo>
                  <a:lnTo>
                    <a:pt x="38100" y="440435"/>
                  </a:lnTo>
                  <a:lnTo>
                    <a:pt x="39594" y="447859"/>
                  </a:lnTo>
                  <a:lnTo>
                    <a:pt x="43672" y="453913"/>
                  </a:lnTo>
                  <a:lnTo>
                    <a:pt x="49726" y="457991"/>
                  </a:lnTo>
                  <a:lnTo>
                    <a:pt x="57150" y="459485"/>
                  </a:lnTo>
                  <a:lnTo>
                    <a:pt x="64573" y="457991"/>
                  </a:lnTo>
                  <a:lnTo>
                    <a:pt x="70627" y="453913"/>
                  </a:lnTo>
                  <a:lnTo>
                    <a:pt x="74705" y="447859"/>
                  </a:lnTo>
                  <a:lnTo>
                    <a:pt x="76200" y="440435"/>
                  </a:lnTo>
                  <a:lnTo>
                    <a:pt x="76200" y="19050"/>
                  </a:lnTo>
                  <a:lnTo>
                    <a:pt x="74705" y="11626"/>
                  </a:lnTo>
                  <a:lnTo>
                    <a:pt x="70627" y="5572"/>
                  </a:lnTo>
                  <a:lnTo>
                    <a:pt x="64573" y="1494"/>
                  </a:lnTo>
                  <a:lnTo>
                    <a:pt x="57150" y="0"/>
                  </a:lnTo>
                  <a:close/>
                </a:path>
                <a:path w="114300" h="535939">
                  <a:moveTo>
                    <a:pt x="114300" y="421385"/>
                  </a:moveTo>
                  <a:lnTo>
                    <a:pt x="76200" y="421385"/>
                  </a:lnTo>
                  <a:lnTo>
                    <a:pt x="76200" y="440435"/>
                  </a:lnTo>
                  <a:lnTo>
                    <a:pt x="74705" y="447859"/>
                  </a:lnTo>
                  <a:lnTo>
                    <a:pt x="70627" y="453913"/>
                  </a:lnTo>
                  <a:lnTo>
                    <a:pt x="64573" y="457991"/>
                  </a:lnTo>
                  <a:lnTo>
                    <a:pt x="57150" y="459485"/>
                  </a:lnTo>
                  <a:lnTo>
                    <a:pt x="95250" y="459485"/>
                  </a:lnTo>
                  <a:lnTo>
                    <a:pt x="114300" y="42138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7365" y="1035558"/>
              <a:ext cx="1821180" cy="649605"/>
            </a:xfrm>
            <a:custGeom>
              <a:avLst/>
              <a:gdLst/>
              <a:ahLst/>
              <a:cxnLst/>
              <a:rect l="l" t="t" r="r" b="b"/>
              <a:pathLst>
                <a:path w="1821179" h="649605">
                  <a:moveTo>
                    <a:pt x="0" y="108203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712976" y="0"/>
                  </a:lnTo>
                  <a:lnTo>
                    <a:pt x="1755118" y="8495"/>
                  </a:lnTo>
                  <a:lnTo>
                    <a:pt x="1789509" y="31670"/>
                  </a:lnTo>
                  <a:lnTo>
                    <a:pt x="1812684" y="66061"/>
                  </a:lnTo>
                  <a:lnTo>
                    <a:pt x="1821180" y="108203"/>
                  </a:lnTo>
                  <a:lnTo>
                    <a:pt x="1821180" y="541019"/>
                  </a:lnTo>
                  <a:lnTo>
                    <a:pt x="1812684" y="583162"/>
                  </a:lnTo>
                  <a:lnTo>
                    <a:pt x="1789509" y="617553"/>
                  </a:lnTo>
                  <a:lnTo>
                    <a:pt x="1755118" y="640728"/>
                  </a:lnTo>
                  <a:lnTo>
                    <a:pt x="1712976" y="649224"/>
                  </a:lnTo>
                  <a:lnTo>
                    <a:pt x="108204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19"/>
                  </a:lnTo>
                  <a:lnTo>
                    <a:pt x="0" y="108203"/>
                  </a:lnTo>
                  <a:close/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47433" y="1194561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Active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383" y="1665732"/>
            <a:ext cx="7299959" cy="3655060"/>
            <a:chOff x="24383" y="1665732"/>
            <a:chExt cx="7299959" cy="3655060"/>
          </a:xfrm>
        </p:grpSpPr>
        <p:sp>
          <p:nvSpPr>
            <p:cNvPr id="25" name="object 25"/>
            <p:cNvSpPr/>
            <p:nvPr/>
          </p:nvSpPr>
          <p:spPr>
            <a:xfrm>
              <a:off x="7210043" y="1665732"/>
              <a:ext cx="114300" cy="537845"/>
            </a:xfrm>
            <a:custGeom>
              <a:avLst/>
              <a:gdLst/>
              <a:ahLst/>
              <a:cxnLst/>
              <a:rect l="l" t="t" r="r" b="b"/>
              <a:pathLst>
                <a:path w="114300" h="537844">
                  <a:moveTo>
                    <a:pt x="38100" y="423290"/>
                  </a:moveTo>
                  <a:lnTo>
                    <a:pt x="0" y="423290"/>
                  </a:lnTo>
                  <a:lnTo>
                    <a:pt x="57150" y="537590"/>
                  </a:lnTo>
                  <a:lnTo>
                    <a:pt x="95250" y="461390"/>
                  </a:lnTo>
                  <a:lnTo>
                    <a:pt x="57150" y="461390"/>
                  </a:lnTo>
                  <a:lnTo>
                    <a:pt x="49726" y="459896"/>
                  </a:lnTo>
                  <a:lnTo>
                    <a:pt x="43672" y="455818"/>
                  </a:lnTo>
                  <a:lnTo>
                    <a:pt x="39594" y="449764"/>
                  </a:lnTo>
                  <a:lnTo>
                    <a:pt x="38100" y="442340"/>
                  </a:lnTo>
                  <a:lnTo>
                    <a:pt x="38100" y="423290"/>
                  </a:lnTo>
                  <a:close/>
                </a:path>
                <a:path w="114300" h="537844">
                  <a:moveTo>
                    <a:pt x="57150" y="0"/>
                  </a:moveTo>
                  <a:lnTo>
                    <a:pt x="49726" y="1494"/>
                  </a:lnTo>
                  <a:lnTo>
                    <a:pt x="43672" y="5572"/>
                  </a:lnTo>
                  <a:lnTo>
                    <a:pt x="39594" y="11626"/>
                  </a:lnTo>
                  <a:lnTo>
                    <a:pt x="38100" y="19050"/>
                  </a:lnTo>
                  <a:lnTo>
                    <a:pt x="38100" y="442340"/>
                  </a:lnTo>
                  <a:lnTo>
                    <a:pt x="39594" y="449764"/>
                  </a:lnTo>
                  <a:lnTo>
                    <a:pt x="43672" y="455818"/>
                  </a:lnTo>
                  <a:lnTo>
                    <a:pt x="49726" y="459896"/>
                  </a:lnTo>
                  <a:lnTo>
                    <a:pt x="57150" y="461390"/>
                  </a:lnTo>
                  <a:lnTo>
                    <a:pt x="64573" y="459896"/>
                  </a:lnTo>
                  <a:lnTo>
                    <a:pt x="70627" y="455818"/>
                  </a:lnTo>
                  <a:lnTo>
                    <a:pt x="74705" y="449764"/>
                  </a:lnTo>
                  <a:lnTo>
                    <a:pt x="76200" y="442340"/>
                  </a:lnTo>
                  <a:lnTo>
                    <a:pt x="76200" y="19050"/>
                  </a:lnTo>
                  <a:lnTo>
                    <a:pt x="74705" y="11626"/>
                  </a:lnTo>
                  <a:lnTo>
                    <a:pt x="70627" y="5572"/>
                  </a:lnTo>
                  <a:lnTo>
                    <a:pt x="64573" y="1494"/>
                  </a:lnTo>
                  <a:lnTo>
                    <a:pt x="57150" y="0"/>
                  </a:lnTo>
                  <a:close/>
                </a:path>
                <a:path w="114300" h="537844">
                  <a:moveTo>
                    <a:pt x="114300" y="423290"/>
                  </a:moveTo>
                  <a:lnTo>
                    <a:pt x="76200" y="423290"/>
                  </a:lnTo>
                  <a:lnTo>
                    <a:pt x="76200" y="442340"/>
                  </a:lnTo>
                  <a:lnTo>
                    <a:pt x="74705" y="449764"/>
                  </a:lnTo>
                  <a:lnTo>
                    <a:pt x="70627" y="455818"/>
                  </a:lnTo>
                  <a:lnTo>
                    <a:pt x="64573" y="459896"/>
                  </a:lnTo>
                  <a:lnTo>
                    <a:pt x="57150" y="461390"/>
                  </a:lnTo>
                  <a:lnTo>
                    <a:pt x="95250" y="461390"/>
                  </a:lnTo>
                  <a:lnTo>
                    <a:pt x="114300" y="42329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00905" y="3477005"/>
              <a:ext cx="931544" cy="152400"/>
            </a:xfrm>
            <a:custGeom>
              <a:avLst/>
              <a:gdLst/>
              <a:ahLst/>
              <a:cxnLst/>
              <a:rect l="l" t="t" r="r" b="b"/>
              <a:pathLst>
                <a:path w="931545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0" y="101600"/>
                  </a:lnTo>
                  <a:lnTo>
                    <a:pt x="117137" y="99595"/>
                  </a:lnTo>
                  <a:lnTo>
                    <a:pt x="109061" y="94138"/>
                  </a:lnTo>
                  <a:lnTo>
                    <a:pt x="103604" y="86062"/>
                  </a:lnTo>
                  <a:lnTo>
                    <a:pt x="101600" y="76200"/>
                  </a:lnTo>
                  <a:lnTo>
                    <a:pt x="103604" y="66337"/>
                  </a:lnTo>
                  <a:lnTo>
                    <a:pt x="109061" y="58261"/>
                  </a:lnTo>
                  <a:lnTo>
                    <a:pt x="117137" y="52804"/>
                  </a:lnTo>
                  <a:lnTo>
                    <a:pt x="127000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931545" h="152400">
                  <a:moveTo>
                    <a:pt x="152400" y="50800"/>
                  </a:moveTo>
                  <a:lnTo>
                    <a:pt x="127000" y="50800"/>
                  </a:lnTo>
                  <a:lnTo>
                    <a:pt x="117137" y="52804"/>
                  </a:lnTo>
                  <a:lnTo>
                    <a:pt x="109061" y="58261"/>
                  </a:lnTo>
                  <a:lnTo>
                    <a:pt x="103604" y="66337"/>
                  </a:lnTo>
                  <a:lnTo>
                    <a:pt x="101600" y="76200"/>
                  </a:lnTo>
                  <a:lnTo>
                    <a:pt x="103604" y="86062"/>
                  </a:lnTo>
                  <a:lnTo>
                    <a:pt x="109061" y="94138"/>
                  </a:lnTo>
                  <a:lnTo>
                    <a:pt x="117137" y="99595"/>
                  </a:lnTo>
                  <a:lnTo>
                    <a:pt x="127000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931545" h="152400">
                  <a:moveTo>
                    <a:pt x="905891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905891" y="101600"/>
                  </a:lnTo>
                  <a:lnTo>
                    <a:pt x="915806" y="99595"/>
                  </a:lnTo>
                  <a:lnTo>
                    <a:pt x="923877" y="94138"/>
                  </a:lnTo>
                  <a:lnTo>
                    <a:pt x="929304" y="86062"/>
                  </a:lnTo>
                  <a:lnTo>
                    <a:pt x="931291" y="76200"/>
                  </a:lnTo>
                  <a:lnTo>
                    <a:pt x="929304" y="66337"/>
                  </a:lnTo>
                  <a:lnTo>
                    <a:pt x="923877" y="58261"/>
                  </a:lnTo>
                  <a:lnTo>
                    <a:pt x="915806" y="52804"/>
                  </a:lnTo>
                  <a:lnTo>
                    <a:pt x="905891" y="508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2556" y="2232660"/>
              <a:ext cx="2369693" cy="30876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7628" y="2427732"/>
              <a:ext cx="1799844" cy="25176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47310" y="2457450"/>
              <a:ext cx="980440" cy="2517775"/>
            </a:xfrm>
            <a:custGeom>
              <a:avLst/>
              <a:gdLst/>
              <a:ahLst/>
              <a:cxnLst/>
              <a:rect l="l" t="t" r="r" b="b"/>
              <a:pathLst>
                <a:path w="980439" h="2517775">
                  <a:moveTo>
                    <a:pt x="0" y="163322"/>
                  </a:moveTo>
                  <a:lnTo>
                    <a:pt x="5836" y="119915"/>
                  </a:lnTo>
                  <a:lnTo>
                    <a:pt x="22304" y="80903"/>
                  </a:lnTo>
                  <a:lnTo>
                    <a:pt x="47847" y="47847"/>
                  </a:lnTo>
                  <a:lnTo>
                    <a:pt x="80903" y="22304"/>
                  </a:lnTo>
                  <a:lnTo>
                    <a:pt x="119915" y="5836"/>
                  </a:lnTo>
                  <a:lnTo>
                    <a:pt x="163322" y="0"/>
                  </a:lnTo>
                  <a:lnTo>
                    <a:pt x="816610" y="0"/>
                  </a:lnTo>
                  <a:lnTo>
                    <a:pt x="860016" y="5836"/>
                  </a:lnTo>
                  <a:lnTo>
                    <a:pt x="899028" y="22304"/>
                  </a:lnTo>
                  <a:lnTo>
                    <a:pt x="932084" y="47847"/>
                  </a:lnTo>
                  <a:lnTo>
                    <a:pt x="957627" y="80903"/>
                  </a:lnTo>
                  <a:lnTo>
                    <a:pt x="974095" y="119915"/>
                  </a:lnTo>
                  <a:lnTo>
                    <a:pt x="979931" y="163322"/>
                  </a:lnTo>
                  <a:lnTo>
                    <a:pt x="979931" y="2354326"/>
                  </a:lnTo>
                  <a:lnTo>
                    <a:pt x="974095" y="2397732"/>
                  </a:lnTo>
                  <a:lnTo>
                    <a:pt x="957627" y="2436744"/>
                  </a:lnTo>
                  <a:lnTo>
                    <a:pt x="932084" y="2469800"/>
                  </a:lnTo>
                  <a:lnTo>
                    <a:pt x="899028" y="2495343"/>
                  </a:lnTo>
                  <a:lnTo>
                    <a:pt x="860016" y="2511811"/>
                  </a:lnTo>
                  <a:lnTo>
                    <a:pt x="816610" y="2517648"/>
                  </a:lnTo>
                  <a:lnTo>
                    <a:pt x="163322" y="2517648"/>
                  </a:lnTo>
                  <a:lnTo>
                    <a:pt x="119915" y="2511811"/>
                  </a:lnTo>
                  <a:lnTo>
                    <a:pt x="80903" y="2495343"/>
                  </a:lnTo>
                  <a:lnTo>
                    <a:pt x="47847" y="2469800"/>
                  </a:lnTo>
                  <a:lnTo>
                    <a:pt x="22304" y="2436744"/>
                  </a:lnTo>
                  <a:lnTo>
                    <a:pt x="5836" y="2397732"/>
                  </a:lnTo>
                  <a:lnTo>
                    <a:pt x="0" y="2354326"/>
                  </a:lnTo>
                  <a:lnTo>
                    <a:pt x="0" y="163322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433" y="1687830"/>
              <a:ext cx="2070100" cy="647700"/>
            </a:xfrm>
            <a:custGeom>
              <a:avLst/>
              <a:gdLst/>
              <a:ahLst/>
              <a:cxnLst/>
              <a:rect l="l" t="t" r="r" b="b"/>
              <a:pathLst>
                <a:path w="2070100" h="647700">
                  <a:moveTo>
                    <a:pt x="0" y="107950"/>
                  </a:moveTo>
                  <a:lnTo>
                    <a:pt x="8483" y="65954"/>
                  </a:lnTo>
                  <a:lnTo>
                    <a:pt x="31617" y="31638"/>
                  </a:lnTo>
                  <a:lnTo>
                    <a:pt x="65931" y="8491"/>
                  </a:lnTo>
                  <a:lnTo>
                    <a:pt x="107950" y="0"/>
                  </a:lnTo>
                  <a:lnTo>
                    <a:pt x="1961642" y="0"/>
                  </a:lnTo>
                  <a:lnTo>
                    <a:pt x="2003637" y="8491"/>
                  </a:lnTo>
                  <a:lnTo>
                    <a:pt x="2037953" y="31638"/>
                  </a:lnTo>
                  <a:lnTo>
                    <a:pt x="2061100" y="65954"/>
                  </a:lnTo>
                  <a:lnTo>
                    <a:pt x="2069592" y="107950"/>
                  </a:lnTo>
                  <a:lnTo>
                    <a:pt x="2069592" y="539750"/>
                  </a:lnTo>
                  <a:lnTo>
                    <a:pt x="2061100" y="581745"/>
                  </a:lnTo>
                  <a:lnTo>
                    <a:pt x="2037953" y="616061"/>
                  </a:lnTo>
                  <a:lnTo>
                    <a:pt x="2003637" y="639208"/>
                  </a:lnTo>
                  <a:lnTo>
                    <a:pt x="1961642" y="647700"/>
                  </a:lnTo>
                  <a:lnTo>
                    <a:pt x="107950" y="647700"/>
                  </a:lnTo>
                  <a:lnTo>
                    <a:pt x="65931" y="639208"/>
                  </a:lnTo>
                  <a:lnTo>
                    <a:pt x="31617" y="616061"/>
                  </a:lnTo>
                  <a:lnTo>
                    <a:pt x="8483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5348" y="1709673"/>
            <a:ext cx="1706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“Magnet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wire”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Enamelled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copper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89780" y="2939982"/>
            <a:ext cx="2094230" cy="1724025"/>
            <a:chOff x="289780" y="2939982"/>
            <a:chExt cx="2094230" cy="172402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780" y="2939982"/>
              <a:ext cx="1430760" cy="17234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60398" y="3691890"/>
              <a:ext cx="723265" cy="152400"/>
            </a:xfrm>
            <a:custGeom>
              <a:avLst/>
              <a:gdLst/>
              <a:ahLst/>
              <a:cxnLst/>
              <a:rect l="l" t="t" r="r" b="b"/>
              <a:pathLst>
                <a:path w="723264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0" y="101600"/>
                  </a:lnTo>
                  <a:lnTo>
                    <a:pt x="117137" y="99595"/>
                  </a:lnTo>
                  <a:lnTo>
                    <a:pt x="109061" y="94138"/>
                  </a:lnTo>
                  <a:lnTo>
                    <a:pt x="103604" y="86062"/>
                  </a:lnTo>
                  <a:lnTo>
                    <a:pt x="101600" y="76200"/>
                  </a:lnTo>
                  <a:lnTo>
                    <a:pt x="103604" y="66337"/>
                  </a:lnTo>
                  <a:lnTo>
                    <a:pt x="109061" y="58261"/>
                  </a:lnTo>
                  <a:lnTo>
                    <a:pt x="117137" y="52804"/>
                  </a:lnTo>
                  <a:lnTo>
                    <a:pt x="127000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723264" h="152400">
                  <a:moveTo>
                    <a:pt x="152400" y="50800"/>
                  </a:moveTo>
                  <a:lnTo>
                    <a:pt x="127000" y="50800"/>
                  </a:lnTo>
                  <a:lnTo>
                    <a:pt x="117137" y="52804"/>
                  </a:lnTo>
                  <a:lnTo>
                    <a:pt x="109061" y="58261"/>
                  </a:lnTo>
                  <a:lnTo>
                    <a:pt x="103604" y="66337"/>
                  </a:lnTo>
                  <a:lnTo>
                    <a:pt x="101600" y="76200"/>
                  </a:lnTo>
                  <a:lnTo>
                    <a:pt x="103604" y="86062"/>
                  </a:lnTo>
                  <a:lnTo>
                    <a:pt x="109061" y="94138"/>
                  </a:lnTo>
                  <a:lnTo>
                    <a:pt x="117137" y="99595"/>
                  </a:lnTo>
                  <a:lnTo>
                    <a:pt x="127000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723264" h="152400">
                  <a:moveTo>
                    <a:pt x="697610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697610" y="101600"/>
                  </a:lnTo>
                  <a:lnTo>
                    <a:pt x="707526" y="99595"/>
                  </a:lnTo>
                  <a:lnTo>
                    <a:pt x="715597" y="94138"/>
                  </a:lnTo>
                  <a:lnTo>
                    <a:pt x="721024" y="86062"/>
                  </a:lnTo>
                  <a:lnTo>
                    <a:pt x="723010" y="76200"/>
                  </a:lnTo>
                  <a:lnTo>
                    <a:pt x="721024" y="66337"/>
                  </a:lnTo>
                  <a:lnTo>
                    <a:pt x="715597" y="58261"/>
                  </a:lnTo>
                  <a:lnTo>
                    <a:pt x="707526" y="52804"/>
                  </a:lnTo>
                  <a:lnTo>
                    <a:pt x="697610" y="508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16963"/>
            <a:ext cx="11893550" cy="5241290"/>
            <a:chOff x="0" y="1616963"/>
            <a:chExt cx="11893550" cy="5241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53995"/>
              <a:ext cx="5423916" cy="46040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1234" y="2016334"/>
              <a:ext cx="3681752" cy="30737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806" y="1636013"/>
              <a:ext cx="2734310" cy="603885"/>
            </a:xfrm>
            <a:custGeom>
              <a:avLst/>
              <a:gdLst/>
              <a:ahLst/>
              <a:cxnLst/>
              <a:rect l="l" t="t" r="r" b="b"/>
              <a:pathLst>
                <a:path w="2734310" h="603885">
                  <a:moveTo>
                    <a:pt x="0" y="100584"/>
                  </a:moveTo>
                  <a:lnTo>
                    <a:pt x="7904" y="61454"/>
                  </a:lnTo>
                  <a:lnTo>
                    <a:pt x="29460" y="29479"/>
                  </a:lnTo>
                  <a:lnTo>
                    <a:pt x="61432" y="7911"/>
                  </a:lnTo>
                  <a:lnTo>
                    <a:pt x="100584" y="0"/>
                  </a:lnTo>
                  <a:lnTo>
                    <a:pt x="2633472" y="0"/>
                  </a:lnTo>
                  <a:lnTo>
                    <a:pt x="2672601" y="7911"/>
                  </a:lnTo>
                  <a:lnTo>
                    <a:pt x="2704576" y="29479"/>
                  </a:lnTo>
                  <a:lnTo>
                    <a:pt x="2726144" y="61454"/>
                  </a:lnTo>
                  <a:lnTo>
                    <a:pt x="2734056" y="100584"/>
                  </a:lnTo>
                  <a:lnTo>
                    <a:pt x="2734056" y="502920"/>
                  </a:lnTo>
                  <a:lnTo>
                    <a:pt x="2726144" y="542049"/>
                  </a:lnTo>
                  <a:lnTo>
                    <a:pt x="2704576" y="574024"/>
                  </a:lnTo>
                  <a:lnTo>
                    <a:pt x="2672601" y="595592"/>
                  </a:lnTo>
                  <a:lnTo>
                    <a:pt x="2633472" y="603503"/>
                  </a:lnTo>
                  <a:lnTo>
                    <a:pt x="100584" y="603503"/>
                  </a:lnTo>
                  <a:lnTo>
                    <a:pt x="61432" y="595592"/>
                  </a:lnTo>
                  <a:lnTo>
                    <a:pt x="29460" y="574024"/>
                  </a:lnTo>
                  <a:lnTo>
                    <a:pt x="7904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names</a:t>
            </a:r>
            <a:r>
              <a:rPr spc="-25" dirty="0"/>
              <a:t> </a:t>
            </a:r>
            <a:r>
              <a:rPr spc="-10" dirty="0"/>
              <a:t>(3/5)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6219" y="1634693"/>
            <a:ext cx="216535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“Electrical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steel”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Laminated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Silicon</a:t>
            </a:r>
            <a:r>
              <a:rPr sz="1800" spc="-20" dirty="0">
                <a:latin typeface="Calibri"/>
                <a:cs typeface="Calibri"/>
              </a:rPr>
              <a:t> Steel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7780" y="998219"/>
            <a:ext cx="8976360" cy="3657600"/>
            <a:chOff x="1287780" y="998219"/>
            <a:chExt cx="8976360" cy="3657600"/>
          </a:xfrm>
        </p:grpSpPr>
        <p:sp>
          <p:nvSpPr>
            <p:cNvPr id="9" name="object 9"/>
            <p:cNvSpPr/>
            <p:nvPr/>
          </p:nvSpPr>
          <p:spPr>
            <a:xfrm>
              <a:off x="1306830" y="4115562"/>
              <a:ext cx="1338580" cy="521334"/>
            </a:xfrm>
            <a:custGeom>
              <a:avLst/>
              <a:gdLst/>
              <a:ahLst/>
              <a:cxnLst/>
              <a:rect l="l" t="t" r="r" b="b"/>
              <a:pathLst>
                <a:path w="1338580" h="521335">
                  <a:moveTo>
                    <a:pt x="1251203" y="0"/>
                  </a:moveTo>
                  <a:lnTo>
                    <a:pt x="86867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7" y="521207"/>
                  </a:lnTo>
                  <a:lnTo>
                    <a:pt x="1251203" y="521207"/>
                  </a:lnTo>
                  <a:lnTo>
                    <a:pt x="1285029" y="514385"/>
                  </a:lnTo>
                  <a:lnTo>
                    <a:pt x="1312640" y="495776"/>
                  </a:lnTo>
                  <a:lnTo>
                    <a:pt x="1331249" y="468165"/>
                  </a:lnTo>
                  <a:lnTo>
                    <a:pt x="1338071" y="434339"/>
                  </a:lnTo>
                  <a:lnTo>
                    <a:pt x="1338071" y="86868"/>
                  </a:lnTo>
                  <a:lnTo>
                    <a:pt x="1331249" y="53042"/>
                  </a:lnTo>
                  <a:lnTo>
                    <a:pt x="1312640" y="25431"/>
                  </a:lnTo>
                  <a:lnTo>
                    <a:pt x="1285029" y="6822"/>
                  </a:lnTo>
                  <a:lnTo>
                    <a:pt x="1251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830" y="4115562"/>
              <a:ext cx="1338580" cy="521334"/>
            </a:xfrm>
            <a:custGeom>
              <a:avLst/>
              <a:gdLst/>
              <a:ahLst/>
              <a:cxnLst/>
              <a:rect l="l" t="t" r="r" b="b"/>
              <a:pathLst>
                <a:path w="1338580" h="521335">
                  <a:moveTo>
                    <a:pt x="0" y="86868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7" y="0"/>
                  </a:lnTo>
                  <a:lnTo>
                    <a:pt x="1251203" y="0"/>
                  </a:lnTo>
                  <a:lnTo>
                    <a:pt x="1285029" y="6822"/>
                  </a:lnTo>
                  <a:lnTo>
                    <a:pt x="1312640" y="25431"/>
                  </a:lnTo>
                  <a:lnTo>
                    <a:pt x="1331249" y="53042"/>
                  </a:lnTo>
                  <a:lnTo>
                    <a:pt x="1338071" y="86868"/>
                  </a:lnTo>
                  <a:lnTo>
                    <a:pt x="1338071" y="434339"/>
                  </a:lnTo>
                  <a:lnTo>
                    <a:pt x="1331249" y="468165"/>
                  </a:lnTo>
                  <a:lnTo>
                    <a:pt x="1312640" y="495776"/>
                  </a:lnTo>
                  <a:lnTo>
                    <a:pt x="1285029" y="514385"/>
                  </a:lnTo>
                  <a:lnTo>
                    <a:pt x="1251203" y="521207"/>
                  </a:lnTo>
                  <a:lnTo>
                    <a:pt x="86867" y="521207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8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9273" y="1017269"/>
              <a:ext cx="1576070" cy="649605"/>
            </a:xfrm>
            <a:custGeom>
              <a:avLst/>
              <a:gdLst/>
              <a:ahLst/>
              <a:cxnLst/>
              <a:rect l="l" t="t" r="r" b="b"/>
              <a:pathLst>
                <a:path w="1576070" h="649605">
                  <a:moveTo>
                    <a:pt x="0" y="108203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467611" y="0"/>
                  </a:lnTo>
                  <a:lnTo>
                    <a:pt x="1509754" y="8495"/>
                  </a:lnTo>
                  <a:lnTo>
                    <a:pt x="1544145" y="31670"/>
                  </a:lnTo>
                  <a:lnTo>
                    <a:pt x="1567320" y="66061"/>
                  </a:lnTo>
                  <a:lnTo>
                    <a:pt x="1575816" y="108203"/>
                  </a:lnTo>
                  <a:lnTo>
                    <a:pt x="1575816" y="541019"/>
                  </a:lnTo>
                  <a:lnTo>
                    <a:pt x="1567320" y="583162"/>
                  </a:lnTo>
                  <a:lnTo>
                    <a:pt x="1544145" y="617553"/>
                  </a:lnTo>
                  <a:lnTo>
                    <a:pt x="1509754" y="640728"/>
                  </a:lnTo>
                  <a:lnTo>
                    <a:pt x="1467611" y="649224"/>
                  </a:lnTo>
                  <a:lnTo>
                    <a:pt x="108203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19"/>
                  </a:lnTo>
                  <a:lnTo>
                    <a:pt x="0" y="108203"/>
                  </a:lnTo>
                  <a:close/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36228" y="1176654"/>
            <a:ext cx="1043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Stator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9616" y="5039867"/>
            <a:ext cx="2101850" cy="559435"/>
            <a:chOff x="1499616" y="5039867"/>
            <a:chExt cx="2101850" cy="559435"/>
          </a:xfrm>
        </p:grpSpPr>
        <p:sp>
          <p:nvSpPr>
            <p:cNvPr id="14" name="object 14"/>
            <p:cNvSpPr/>
            <p:nvPr/>
          </p:nvSpPr>
          <p:spPr>
            <a:xfrm>
              <a:off x="2900172" y="5262371"/>
              <a:ext cx="701675" cy="114300"/>
            </a:xfrm>
            <a:custGeom>
              <a:avLst/>
              <a:gdLst/>
              <a:ahLst/>
              <a:cxnLst/>
              <a:rect l="l" t="t" r="r" b="b"/>
              <a:pathLst>
                <a:path w="701675" h="114300">
                  <a:moveTo>
                    <a:pt x="586993" y="0"/>
                  </a:moveTo>
                  <a:lnTo>
                    <a:pt x="586993" y="114299"/>
                  </a:lnTo>
                  <a:lnTo>
                    <a:pt x="663193" y="76199"/>
                  </a:lnTo>
                  <a:lnTo>
                    <a:pt x="606043" y="76199"/>
                  </a:lnTo>
                  <a:lnTo>
                    <a:pt x="613467" y="74705"/>
                  </a:lnTo>
                  <a:lnTo>
                    <a:pt x="619521" y="70627"/>
                  </a:lnTo>
                  <a:lnTo>
                    <a:pt x="623599" y="64573"/>
                  </a:lnTo>
                  <a:lnTo>
                    <a:pt x="625093" y="57149"/>
                  </a:lnTo>
                  <a:lnTo>
                    <a:pt x="623599" y="49726"/>
                  </a:lnTo>
                  <a:lnTo>
                    <a:pt x="619521" y="43672"/>
                  </a:lnTo>
                  <a:lnTo>
                    <a:pt x="613467" y="39594"/>
                  </a:lnTo>
                  <a:lnTo>
                    <a:pt x="606043" y="38099"/>
                  </a:lnTo>
                  <a:lnTo>
                    <a:pt x="663193" y="38099"/>
                  </a:lnTo>
                  <a:lnTo>
                    <a:pt x="586993" y="0"/>
                  </a:lnTo>
                  <a:close/>
                </a:path>
                <a:path w="701675" h="114300">
                  <a:moveTo>
                    <a:pt x="586993" y="38099"/>
                  </a:moveTo>
                  <a:lnTo>
                    <a:pt x="19050" y="38099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49"/>
                  </a:lnTo>
                  <a:lnTo>
                    <a:pt x="1494" y="64573"/>
                  </a:lnTo>
                  <a:lnTo>
                    <a:pt x="5572" y="70627"/>
                  </a:lnTo>
                  <a:lnTo>
                    <a:pt x="11626" y="74705"/>
                  </a:lnTo>
                  <a:lnTo>
                    <a:pt x="19050" y="76199"/>
                  </a:lnTo>
                  <a:lnTo>
                    <a:pt x="586993" y="76199"/>
                  </a:lnTo>
                  <a:lnTo>
                    <a:pt x="586993" y="38099"/>
                  </a:lnTo>
                  <a:close/>
                </a:path>
                <a:path w="701675" h="114300">
                  <a:moveTo>
                    <a:pt x="663193" y="38099"/>
                  </a:moveTo>
                  <a:lnTo>
                    <a:pt x="606043" y="38099"/>
                  </a:lnTo>
                  <a:lnTo>
                    <a:pt x="613467" y="39594"/>
                  </a:lnTo>
                  <a:lnTo>
                    <a:pt x="619521" y="43672"/>
                  </a:lnTo>
                  <a:lnTo>
                    <a:pt x="623599" y="49726"/>
                  </a:lnTo>
                  <a:lnTo>
                    <a:pt x="625093" y="57149"/>
                  </a:lnTo>
                  <a:lnTo>
                    <a:pt x="623599" y="64573"/>
                  </a:lnTo>
                  <a:lnTo>
                    <a:pt x="619521" y="70627"/>
                  </a:lnTo>
                  <a:lnTo>
                    <a:pt x="613467" y="74705"/>
                  </a:lnTo>
                  <a:lnTo>
                    <a:pt x="606043" y="76199"/>
                  </a:lnTo>
                  <a:lnTo>
                    <a:pt x="663193" y="76199"/>
                  </a:lnTo>
                  <a:lnTo>
                    <a:pt x="701293" y="57149"/>
                  </a:lnTo>
                  <a:lnTo>
                    <a:pt x="663193" y="3809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8666" y="5058917"/>
              <a:ext cx="1400810" cy="521334"/>
            </a:xfrm>
            <a:custGeom>
              <a:avLst/>
              <a:gdLst/>
              <a:ahLst/>
              <a:cxnLst/>
              <a:rect l="l" t="t" r="r" b="b"/>
              <a:pathLst>
                <a:path w="1400810" h="521335">
                  <a:moveTo>
                    <a:pt x="131368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8" y="521207"/>
                  </a:lnTo>
                  <a:lnTo>
                    <a:pt x="1313688" y="521207"/>
                  </a:lnTo>
                  <a:lnTo>
                    <a:pt x="1347513" y="514385"/>
                  </a:lnTo>
                  <a:lnTo>
                    <a:pt x="1375124" y="495776"/>
                  </a:lnTo>
                  <a:lnTo>
                    <a:pt x="1393733" y="468165"/>
                  </a:lnTo>
                  <a:lnTo>
                    <a:pt x="1400556" y="434339"/>
                  </a:lnTo>
                  <a:lnTo>
                    <a:pt x="1400556" y="86867"/>
                  </a:lnTo>
                  <a:lnTo>
                    <a:pt x="1393733" y="53042"/>
                  </a:lnTo>
                  <a:lnTo>
                    <a:pt x="1375124" y="25431"/>
                  </a:lnTo>
                  <a:lnTo>
                    <a:pt x="1347513" y="6822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8666" y="5058917"/>
              <a:ext cx="1400810" cy="521334"/>
            </a:xfrm>
            <a:custGeom>
              <a:avLst/>
              <a:gdLst/>
              <a:ahLst/>
              <a:cxnLst/>
              <a:rect l="l" t="t" r="r" b="b"/>
              <a:pathLst>
                <a:path w="1400810" h="521335">
                  <a:moveTo>
                    <a:pt x="0" y="86867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8" y="0"/>
                  </a:lnTo>
                  <a:lnTo>
                    <a:pt x="1313688" y="0"/>
                  </a:lnTo>
                  <a:lnTo>
                    <a:pt x="1347513" y="6822"/>
                  </a:lnTo>
                  <a:lnTo>
                    <a:pt x="1375124" y="25431"/>
                  </a:lnTo>
                  <a:lnTo>
                    <a:pt x="1393733" y="53042"/>
                  </a:lnTo>
                  <a:lnTo>
                    <a:pt x="1400556" y="86867"/>
                  </a:lnTo>
                  <a:lnTo>
                    <a:pt x="1400556" y="434339"/>
                  </a:lnTo>
                  <a:lnTo>
                    <a:pt x="1393733" y="468165"/>
                  </a:lnTo>
                  <a:lnTo>
                    <a:pt x="1375124" y="495776"/>
                  </a:lnTo>
                  <a:lnTo>
                    <a:pt x="1347513" y="514385"/>
                  </a:lnTo>
                  <a:lnTo>
                    <a:pt x="1313688" y="521207"/>
                  </a:lnTo>
                  <a:lnTo>
                    <a:pt x="86868" y="521207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7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87550" y="4211828"/>
            <a:ext cx="130619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Stator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slot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alibri"/>
              <a:cs typeface="Calibri"/>
            </a:endParaRPr>
          </a:p>
          <a:p>
            <a:pPr marL="16764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Stator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tooth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38315" y="1016508"/>
            <a:ext cx="5854065" cy="5738495"/>
            <a:chOff x="6338315" y="1016508"/>
            <a:chExt cx="5854065" cy="573849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6667" y="5056663"/>
              <a:ext cx="2275331" cy="1697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1739" y="5251704"/>
              <a:ext cx="1775459" cy="11277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368757" y="5120935"/>
              <a:ext cx="1377315" cy="1275715"/>
            </a:xfrm>
            <a:custGeom>
              <a:avLst/>
              <a:gdLst/>
              <a:ahLst/>
              <a:cxnLst/>
              <a:rect l="l" t="t" r="r" b="b"/>
              <a:pathLst>
                <a:path w="1377315" h="1275714">
                  <a:moveTo>
                    <a:pt x="656874" y="847"/>
                  </a:moveTo>
                  <a:lnTo>
                    <a:pt x="706090" y="0"/>
                  </a:lnTo>
                  <a:lnTo>
                    <a:pt x="754530" y="2326"/>
                  </a:lnTo>
                  <a:lnTo>
                    <a:pt x="802072" y="7723"/>
                  </a:lnTo>
                  <a:lnTo>
                    <a:pt x="848595" y="16090"/>
                  </a:lnTo>
                  <a:lnTo>
                    <a:pt x="893976" y="27324"/>
                  </a:lnTo>
                  <a:lnTo>
                    <a:pt x="938094" y="41323"/>
                  </a:lnTo>
                  <a:lnTo>
                    <a:pt x="980827" y="57986"/>
                  </a:lnTo>
                  <a:lnTo>
                    <a:pt x="1022052" y="77209"/>
                  </a:lnTo>
                  <a:lnTo>
                    <a:pt x="1061649" y="98891"/>
                  </a:lnTo>
                  <a:lnTo>
                    <a:pt x="1099495" y="122930"/>
                  </a:lnTo>
                  <a:lnTo>
                    <a:pt x="1135468" y="149224"/>
                  </a:lnTo>
                  <a:lnTo>
                    <a:pt x="1169446" y="177671"/>
                  </a:lnTo>
                  <a:lnTo>
                    <a:pt x="1201308" y="208168"/>
                  </a:lnTo>
                  <a:lnTo>
                    <a:pt x="1230932" y="240613"/>
                  </a:lnTo>
                  <a:lnTo>
                    <a:pt x="1258195" y="274905"/>
                  </a:lnTo>
                  <a:lnTo>
                    <a:pt x="1282977" y="310942"/>
                  </a:lnTo>
                  <a:lnTo>
                    <a:pt x="1305154" y="348620"/>
                  </a:lnTo>
                  <a:lnTo>
                    <a:pt x="1324605" y="387839"/>
                  </a:lnTo>
                  <a:lnTo>
                    <a:pt x="1341209" y="428496"/>
                  </a:lnTo>
                  <a:lnTo>
                    <a:pt x="1354844" y="470488"/>
                  </a:lnTo>
                  <a:lnTo>
                    <a:pt x="1365386" y="513715"/>
                  </a:lnTo>
                  <a:lnTo>
                    <a:pt x="1372716" y="558074"/>
                  </a:lnTo>
                  <a:lnTo>
                    <a:pt x="1376710" y="603462"/>
                  </a:lnTo>
                  <a:lnTo>
                    <a:pt x="1377249" y="649030"/>
                  </a:lnTo>
                  <a:lnTo>
                    <a:pt x="1374366" y="693903"/>
                  </a:lnTo>
                  <a:lnTo>
                    <a:pt x="1368174" y="737967"/>
                  </a:lnTo>
                  <a:lnTo>
                    <a:pt x="1358783" y="781110"/>
                  </a:lnTo>
                  <a:lnTo>
                    <a:pt x="1346303" y="823217"/>
                  </a:lnTo>
                  <a:lnTo>
                    <a:pt x="1330848" y="864175"/>
                  </a:lnTo>
                  <a:lnTo>
                    <a:pt x="1312526" y="903871"/>
                  </a:lnTo>
                  <a:lnTo>
                    <a:pt x="1291450" y="942190"/>
                  </a:lnTo>
                  <a:lnTo>
                    <a:pt x="1267730" y="979019"/>
                  </a:lnTo>
                  <a:lnTo>
                    <a:pt x="1241477" y="1014245"/>
                  </a:lnTo>
                  <a:lnTo>
                    <a:pt x="1212803" y="1047754"/>
                  </a:lnTo>
                  <a:lnTo>
                    <a:pt x="1181818" y="1079432"/>
                  </a:lnTo>
                  <a:lnTo>
                    <a:pt x="1148634" y="1109166"/>
                  </a:lnTo>
                  <a:lnTo>
                    <a:pt x="1113361" y="1136843"/>
                  </a:lnTo>
                  <a:lnTo>
                    <a:pt x="1076111" y="1162348"/>
                  </a:lnTo>
                  <a:lnTo>
                    <a:pt x="1036994" y="1185568"/>
                  </a:lnTo>
                  <a:lnTo>
                    <a:pt x="996123" y="1206390"/>
                  </a:lnTo>
                  <a:lnTo>
                    <a:pt x="953606" y="1224700"/>
                  </a:lnTo>
                  <a:lnTo>
                    <a:pt x="909557" y="1240384"/>
                  </a:lnTo>
                  <a:lnTo>
                    <a:pt x="864085" y="1253329"/>
                  </a:lnTo>
                  <a:lnTo>
                    <a:pt x="817302" y="1263421"/>
                  </a:lnTo>
                  <a:lnTo>
                    <a:pt x="769319" y="1270547"/>
                  </a:lnTo>
                  <a:lnTo>
                    <a:pt x="720247" y="1274593"/>
                  </a:lnTo>
                  <a:lnTo>
                    <a:pt x="671032" y="1275441"/>
                  </a:lnTo>
                  <a:lnTo>
                    <a:pt x="622594" y="1273117"/>
                  </a:lnTo>
                  <a:lnTo>
                    <a:pt x="575055" y="1267721"/>
                  </a:lnTo>
                  <a:lnTo>
                    <a:pt x="528536" y="1259357"/>
                  </a:lnTo>
                  <a:lnTo>
                    <a:pt x="483160" y="1248127"/>
                  </a:lnTo>
                  <a:lnTo>
                    <a:pt x="439049" y="1234131"/>
                  </a:lnTo>
                  <a:lnTo>
                    <a:pt x="396323" y="1217473"/>
                  </a:lnTo>
                  <a:lnTo>
                    <a:pt x="355104" y="1198254"/>
                  </a:lnTo>
                  <a:lnTo>
                    <a:pt x="315515" y="1176576"/>
                  </a:lnTo>
                  <a:lnTo>
                    <a:pt x="277678" y="1152541"/>
                  </a:lnTo>
                  <a:lnTo>
                    <a:pt x="241713" y="1126251"/>
                  </a:lnTo>
                  <a:lnTo>
                    <a:pt x="207743" y="1097808"/>
                  </a:lnTo>
                  <a:lnTo>
                    <a:pt x="175889" y="1067314"/>
                  </a:lnTo>
                  <a:lnTo>
                    <a:pt x="146273" y="1034871"/>
                  </a:lnTo>
                  <a:lnTo>
                    <a:pt x="119017" y="1000582"/>
                  </a:lnTo>
                  <a:lnTo>
                    <a:pt x="94243" y="964547"/>
                  </a:lnTo>
                  <a:lnTo>
                    <a:pt x="72073" y="926868"/>
                  </a:lnTo>
                  <a:lnTo>
                    <a:pt x="52627" y="887649"/>
                  </a:lnTo>
                  <a:lnTo>
                    <a:pt x="36029" y="846991"/>
                  </a:lnTo>
                  <a:lnTo>
                    <a:pt x="22399" y="804995"/>
                  </a:lnTo>
                  <a:lnTo>
                    <a:pt x="11859" y="761764"/>
                  </a:lnTo>
                  <a:lnTo>
                    <a:pt x="4532" y="717400"/>
                  </a:lnTo>
                  <a:lnTo>
                    <a:pt x="538" y="672004"/>
                  </a:lnTo>
                  <a:lnTo>
                    <a:pt x="0" y="626433"/>
                  </a:lnTo>
                  <a:lnTo>
                    <a:pt x="2882" y="581557"/>
                  </a:lnTo>
                  <a:lnTo>
                    <a:pt x="9074" y="537490"/>
                  </a:lnTo>
                  <a:lnTo>
                    <a:pt x="18465" y="494345"/>
                  </a:lnTo>
                  <a:lnTo>
                    <a:pt x="30943" y="452235"/>
                  </a:lnTo>
                  <a:lnTo>
                    <a:pt x="46398" y="411275"/>
                  </a:lnTo>
                  <a:lnTo>
                    <a:pt x="64718" y="371578"/>
                  </a:lnTo>
                  <a:lnTo>
                    <a:pt x="85793" y="333258"/>
                  </a:lnTo>
                  <a:lnTo>
                    <a:pt x="109511" y="296427"/>
                  </a:lnTo>
                  <a:lnTo>
                    <a:pt x="135761" y="261200"/>
                  </a:lnTo>
                  <a:lnTo>
                    <a:pt x="164431" y="227690"/>
                  </a:lnTo>
                  <a:lnTo>
                    <a:pt x="195412" y="196011"/>
                  </a:lnTo>
                  <a:lnTo>
                    <a:pt x="228591" y="166276"/>
                  </a:lnTo>
                  <a:lnTo>
                    <a:pt x="263858" y="138599"/>
                  </a:lnTo>
                  <a:lnTo>
                    <a:pt x="301102" y="113093"/>
                  </a:lnTo>
                  <a:lnTo>
                    <a:pt x="340211" y="89873"/>
                  </a:lnTo>
                  <a:lnTo>
                    <a:pt x="381074" y="69051"/>
                  </a:lnTo>
                  <a:lnTo>
                    <a:pt x="423581" y="50741"/>
                  </a:lnTo>
                  <a:lnTo>
                    <a:pt x="467620" y="35056"/>
                  </a:lnTo>
                  <a:lnTo>
                    <a:pt x="513079" y="22111"/>
                  </a:lnTo>
                  <a:lnTo>
                    <a:pt x="559849" y="12019"/>
                  </a:lnTo>
                  <a:lnTo>
                    <a:pt x="607818" y="4893"/>
                  </a:lnTo>
                  <a:lnTo>
                    <a:pt x="656874" y="847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87461" y="3237737"/>
              <a:ext cx="3634740" cy="2996565"/>
            </a:xfrm>
            <a:custGeom>
              <a:avLst/>
              <a:gdLst/>
              <a:ahLst/>
              <a:cxnLst/>
              <a:rect l="l" t="t" r="r" b="b"/>
              <a:pathLst>
                <a:path w="3634740" h="2996565">
                  <a:moveTo>
                    <a:pt x="3634486" y="2047367"/>
                  </a:moveTo>
                  <a:lnTo>
                    <a:pt x="2551176" y="0"/>
                  </a:lnTo>
                </a:path>
                <a:path w="3634740" h="2996565">
                  <a:moveTo>
                    <a:pt x="2705862" y="2996044"/>
                  </a:moveTo>
                  <a:lnTo>
                    <a:pt x="0" y="2078736"/>
                  </a:lnTo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8126" y="1647444"/>
              <a:ext cx="114300" cy="343535"/>
            </a:xfrm>
            <a:custGeom>
              <a:avLst/>
              <a:gdLst/>
              <a:ahLst/>
              <a:cxnLst/>
              <a:rect l="l" t="t" r="r" b="b"/>
              <a:pathLst>
                <a:path w="114300" h="343535">
                  <a:moveTo>
                    <a:pt x="0" y="228345"/>
                  </a:moveTo>
                  <a:lnTo>
                    <a:pt x="56006" y="343280"/>
                  </a:lnTo>
                  <a:lnTo>
                    <a:pt x="95086" y="267080"/>
                  </a:lnTo>
                  <a:lnTo>
                    <a:pt x="56769" y="267080"/>
                  </a:lnTo>
                  <a:lnTo>
                    <a:pt x="49367" y="265493"/>
                  </a:lnTo>
                  <a:lnTo>
                    <a:pt x="43370" y="261334"/>
                  </a:lnTo>
                  <a:lnTo>
                    <a:pt x="39373" y="255222"/>
                  </a:lnTo>
                  <a:lnTo>
                    <a:pt x="37973" y="247776"/>
                  </a:lnTo>
                  <a:lnTo>
                    <a:pt x="38173" y="228770"/>
                  </a:lnTo>
                  <a:lnTo>
                    <a:pt x="0" y="228345"/>
                  </a:lnTo>
                  <a:close/>
                </a:path>
                <a:path w="114300" h="343535">
                  <a:moveTo>
                    <a:pt x="38173" y="228770"/>
                  </a:moveTo>
                  <a:lnTo>
                    <a:pt x="49367" y="265493"/>
                  </a:lnTo>
                  <a:lnTo>
                    <a:pt x="56769" y="267080"/>
                  </a:lnTo>
                  <a:lnTo>
                    <a:pt x="64214" y="265662"/>
                  </a:lnTo>
                  <a:lnTo>
                    <a:pt x="70326" y="261635"/>
                  </a:lnTo>
                  <a:lnTo>
                    <a:pt x="74485" y="255633"/>
                  </a:lnTo>
                  <a:lnTo>
                    <a:pt x="76073" y="248284"/>
                  </a:lnTo>
                  <a:lnTo>
                    <a:pt x="76274" y="229193"/>
                  </a:lnTo>
                  <a:lnTo>
                    <a:pt x="38173" y="228770"/>
                  </a:lnTo>
                  <a:close/>
                </a:path>
                <a:path w="114300" h="343535">
                  <a:moveTo>
                    <a:pt x="76274" y="229193"/>
                  </a:moveTo>
                  <a:lnTo>
                    <a:pt x="64214" y="265662"/>
                  </a:lnTo>
                  <a:lnTo>
                    <a:pt x="56769" y="267080"/>
                  </a:lnTo>
                  <a:lnTo>
                    <a:pt x="95086" y="267080"/>
                  </a:lnTo>
                  <a:lnTo>
                    <a:pt x="114300" y="229615"/>
                  </a:lnTo>
                  <a:lnTo>
                    <a:pt x="76274" y="229193"/>
                  </a:lnTo>
                  <a:close/>
                </a:path>
                <a:path w="114300" h="343535">
                  <a:moveTo>
                    <a:pt x="59563" y="0"/>
                  </a:moveTo>
                  <a:lnTo>
                    <a:pt x="38173" y="228770"/>
                  </a:lnTo>
                  <a:lnTo>
                    <a:pt x="76274" y="229193"/>
                  </a:lnTo>
                  <a:lnTo>
                    <a:pt x="78486" y="19303"/>
                  </a:lnTo>
                  <a:lnTo>
                    <a:pt x="77065" y="11858"/>
                  </a:lnTo>
                  <a:lnTo>
                    <a:pt x="73025" y="5746"/>
                  </a:lnTo>
                  <a:lnTo>
                    <a:pt x="66984" y="1587"/>
                  </a:lnTo>
                  <a:lnTo>
                    <a:pt x="595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57365" y="1035558"/>
              <a:ext cx="1821180" cy="649605"/>
            </a:xfrm>
            <a:custGeom>
              <a:avLst/>
              <a:gdLst/>
              <a:ahLst/>
              <a:cxnLst/>
              <a:rect l="l" t="t" r="r" b="b"/>
              <a:pathLst>
                <a:path w="1821179" h="649605">
                  <a:moveTo>
                    <a:pt x="0" y="108203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712976" y="0"/>
                  </a:lnTo>
                  <a:lnTo>
                    <a:pt x="1755118" y="8495"/>
                  </a:lnTo>
                  <a:lnTo>
                    <a:pt x="1789509" y="31670"/>
                  </a:lnTo>
                  <a:lnTo>
                    <a:pt x="1812684" y="66061"/>
                  </a:lnTo>
                  <a:lnTo>
                    <a:pt x="1821180" y="108203"/>
                  </a:lnTo>
                  <a:lnTo>
                    <a:pt x="1821180" y="541019"/>
                  </a:lnTo>
                  <a:lnTo>
                    <a:pt x="1812684" y="583162"/>
                  </a:lnTo>
                  <a:lnTo>
                    <a:pt x="1789509" y="617553"/>
                  </a:lnTo>
                  <a:lnTo>
                    <a:pt x="1755118" y="640728"/>
                  </a:lnTo>
                  <a:lnTo>
                    <a:pt x="1712976" y="649224"/>
                  </a:lnTo>
                  <a:lnTo>
                    <a:pt x="108204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19"/>
                  </a:lnTo>
                  <a:lnTo>
                    <a:pt x="0" y="108203"/>
                  </a:lnTo>
                  <a:close/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60566" y="1194561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laminates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09114" y="1665912"/>
            <a:ext cx="6078855" cy="3837940"/>
            <a:chOff x="1809114" y="1665912"/>
            <a:chExt cx="6078855" cy="3837940"/>
          </a:xfrm>
        </p:grpSpPr>
        <p:sp>
          <p:nvSpPr>
            <p:cNvPr id="27" name="object 27"/>
            <p:cNvSpPr/>
            <p:nvPr/>
          </p:nvSpPr>
          <p:spPr>
            <a:xfrm>
              <a:off x="7248324" y="1665912"/>
              <a:ext cx="639445" cy="1053465"/>
            </a:xfrm>
            <a:custGeom>
              <a:avLst/>
              <a:gdLst/>
              <a:ahLst/>
              <a:cxnLst/>
              <a:rect l="l" t="t" r="r" b="b"/>
              <a:pathLst>
                <a:path w="639445" h="1053464">
                  <a:moveTo>
                    <a:pt x="564186" y="965065"/>
                  </a:moveTo>
                  <a:lnTo>
                    <a:pt x="531441" y="984704"/>
                  </a:lnTo>
                  <a:lnTo>
                    <a:pt x="639264" y="1053284"/>
                  </a:lnTo>
                  <a:lnTo>
                    <a:pt x="634439" y="990439"/>
                  </a:lnTo>
                  <a:lnTo>
                    <a:pt x="593006" y="990439"/>
                  </a:lnTo>
                  <a:lnTo>
                    <a:pt x="585686" y="990070"/>
                  </a:lnTo>
                  <a:lnTo>
                    <a:pt x="579056" y="986986"/>
                  </a:lnTo>
                  <a:lnTo>
                    <a:pt x="573986" y="981402"/>
                  </a:lnTo>
                  <a:lnTo>
                    <a:pt x="564186" y="965065"/>
                  </a:lnTo>
                  <a:close/>
                </a:path>
                <a:path w="639445" h="1053464">
                  <a:moveTo>
                    <a:pt x="596820" y="945494"/>
                  </a:moveTo>
                  <a:lnTo>
                    <a:pt x="564186" y="965065"/>
                  </a:lnTo>
                  <a:lnTo>
                    <a:pt x="573986" y="981402"/>
                  </a:lnTo>
                  <a:lnTo>
                    <a:pt x="579056" y="986986"/>
                  </a:lnTo>
                  <a:lnTo>
                    <a:pt x="585686" y="990070"/>
                  </a:lnTo>
                  <a:lnTo>
                    <a:pt x="593006" y="990439"/>
                  </a:lnTo>
                  <a:lnTo>
                    <a:pt x="600148" y="987879"/>
                  </a:lnTo>
                  <a:lnTo>
                    <a:pt x="605732" y="982829"/>
                  </a:lnTo>
                  <a:lnTo>
                    <a:pt x="608816" y="976243"/>
                  </a:lnTo>
                  <a:lnTo>
                    <a:pt x="609185" y="968966"/>
                  </a:lnTo>
                  <a:lnTo>
                    <a:pt x="606625" y="961844"/>
                  </a:lnTo>
                  <a:lnTo>
                    <a:pt x="596820" y="945494"/>
                  </a:lnTo>
                  <a:close/>
                </a:path>
                <a:path w="639445" h="1053464">
                  <a:moveTo>
                    <a:pt x="629485" y="925903"/>
                  </a:moveTo>
                  <a:lnTo>
                    <a:pt x="596820" y="945494"/>
                  </a:lnTo>
                  <a:lnTo>
                    <a:pt x="606625" y="961844"/>
                  </a:lnTo>
                  <a:lnTo>
                    <a:pt x="609185" y="968966"/>
                  </a:lnTo>
                  <a:lnTo>
                    <a:pt x="608816" y="976243"/>
                  </a:lnTo>
                  <a:lnTo>
                    <a:pt x="605732" y="982829"/>
                  </a:lnTo>
                  <a:lnTo>
                    <a:pt x="600148" y="987879"/>
                  </a:lnTo>
                  <a:lnTo>
                    <a:pt x="593006" y="990439"/>
                  </a:lnTo>
                  <a:lnTo>
                    <a:pt x="634439" y="990439"/>
                  </a:lnTo>
                  <a:lnTo>
                    <a:pt x="629485" y="925903"/>
                  </a:lnTo>
                  <a:close/>
                </a:path>
                <a:path w="639445" h="1053464">
                  <a:moveTo>
                    <a:pt x="16214" y="0"/>
                  </a:moveTo>
                  <a:lnTo>
                    <a:pt x="9090" y="2486"/>
                  </a:lnTo>
                  <a:lnTo>
                    <a:pt x="3504" y="7610"/>
                  </a:lnTo>
                  <a:lnTo>
                    <a:pt x="406" y="14233"/>
                  </a:lnTo>
                  <a:lnTo>
                    <a:pt x="0" y="21524"/>
                  </a:lnTo>
                  <a:lnTo>
                    <a:pt x="2486" y="28648"/>
                  </a:lnTo>
                  <a:lnTo>
                    <a:pt x="564186" y="965065"/>
                  </a:lnTo>
                  <a:lnTo>
                    <a:pt x="596820" y="945494"/>
                  </a:lnTo>
                  <a:lnTo>
                    <a:pt x="35252" y="9090"/>
                  </a:lnTo>
                  <a:lnTo>
                    <a:pt x="30128" y="3504"/>
                  </a:lnTo>
                  <a:lnTo>
                    <a:pt x="23504" y="406"/>
                  </a:lnTo>
                  <a:lnTo>
                    <a:pt x="162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1861" y="4175807"/>
              <a:ext cx="1801495" cy="499745"/>
            </a:xfrm>
            <a:custGeom>
              <a:avLst/>
              <a:gdLst/>
              <a:ahLst/>
              <a:cxnLst/>
              <a:rect l="l" t="t" r="r" b="b"/>
              <a:pathLst>
                <a:path w="1801495" h="499745">
                  <a:moveTo>
                    <a:pt x="129793" y="351615"/>
                  </a:moveTo>
                  <a:lnTo>
                    <a:pt x="0" y="461978"/>
                  </a:lnTo>
                  <a:lnTo>
                    <a:pt x="166242" y="499570"/>
                  </a:lnTo>
                  <a:lnTo>
                    <a:pt x="155700" y="456777"/>
                  </a:lnTo>
                  <a:lnTo>
                    <a:pt x="119342" y="456777"/>
                  </a:lnTo>
                  <a:lnTo>
                    <a:pt x="110188" y="453389"/>
                  </a:lnTo>
                  <a:lnTo>
                    <a:pt x="102963" y="446835"/>
                  </a:lnTo>
                  <a:lnTo>
                    <a:pt x="98678" y="437721"/>
                  </a:lnTo>
                  <a:lnTo>
                    <a:pt x="98218" y="427668"/>
                  </a:lnTo>
                  <a:lnTo>
                    <a:pt x="101568" y="418544"/>
                  </a:lnTo>
                  <a:lnTo>
                    <a:pt x="108108" y="411325"/>
                  </a:lnTo>
                  <a:lnTo>
                    <a:pt x="117221" y="406987"/>
                  </a:lnTo>
                  <a:lnTo>
                    <a:pt x="141937" y="400908"/>
                  </a:lnTo>
                  <a:lnTo>
                    <a:pt x="129793" y="351615"/>
                  </a:lnTo>
                  <a:close/>
                </a:path>
                <a:path w="1801495" h="499745">
                  <a:moveTo>
                    <a:pt x="141937" y="400908"/>
                  </a:moveTo>
                  <a:lnTo>
                    <a:pt x="117221" y="406987"/>
                  </a:lnTo>
                  <a:lnTo>
                    <a:pt x="108108" y="411325"/>
                  </a:lnTo>
                  <a:lnTo>
                    <a:pt x="101568" y="418544"/>
                  </a:lnTo>
                  <a:lnTo>
                    <a:pt x="98218" y="427668"/>
                  </a:lnTo>
                  <a:lnTo>
                    <a:pt x="98678" y="437721"/>
                  </a:lnTo>
                  <a:lnTo>
                    <a:pt x="102963" y="446835"/>
                  </a:lnTo>
                  <a:lnTo>
                    <a:pt x="110188" y="453389"/>
                  </a:lnTo>
                  <a:lnTo>
                    <a:pt x="119342" y="456777"/>
                  </a:lnTo>
                  <a:lnTo>
                    <a:pt x="129412" y="456390"/>
                  </a:lnTo>
                  <a:lnTo>
                    <a:pt x="154108" y="450314"/>
                  </a:lnTo>
                  <a:lnTo>
                    <a:pt x="141937" y="400908"/>
                  </a:lnTo>
                  <a:close/>
                </a:path>
                <a:path w="1801495" h="499745">
                  <a:moveTo>
                    <a:pt x="154108" y="450314"/>
                  </a:moveTo>
                  <a:lnTo>
                    <a:pt x="129412" y="456390"/>
                  </a:lnTo>
                  <a:lnTo>
                    <a:pt x="119342" y="456777"/>
                  </a:lnTo>
                  <a:lnTo>
                    <a:pt x="155700" y="456777"/>
                  </a:lnTo>
                  <a:lnTo>
                    <a:pt x="154108" y="450314"/>
                  </a:lnTo>
                  <a:close/>
                </a:path>
                <a:path w="1801495" h="499745">
                  <a:moveTo>
                    <a:pt x="1780196" y="0"/>
                  </a:moveTo>
                  <a:lnTo>
                    <a:pt x="1770126" y="460"/>
                  </a:lnTo>
                  <a:lnTo>
                    <a:pt x="141937" y="400908"/>
                  </a:lnTo>
                  <a:lnTo>
                    <a:pt x="154108" y="450314"/>
                  </a:lnTo>
                  <a:lnTo>
                    <a:pt x="1782317" y="49736"/>
                  </a:lnTo>
                  <a:lnTo>
                    <a:pt x="1791412" y="45452"/>
                  </a:lnTo>
                  <a:lnTo>
                    <a:pt x="1797923" y="38226"/>
                  </a:lnTo>
                  <a:lnTo>
                    <a:pt x="1801266" y="29073"/>
                  </a:lnTo>
                  <a:lnTo>
                    <a:pt x="1800860" y="19002"/>
                  </a:lnTo>
                  <a:lnTo>
                    <a:pt x="1796575" y="9890"/>
                  </a:lnTo>
                  <a:lnTo>
                    <a:pt x="1789350" y="3349"/>
                  </a:lnTo>
                  <a:lnTo>
                    <a:pt x="178019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28164" y="3024759"/>
              <a:ext cx="2687955" cy="2459990"/>
            </a:xfrm>
            <a:custGeom>
              <a:avLst/>
              <a:gdLst/>
              <a:ahLst/>
              <a:cxnLst/>
              <a:rect l="l" t="t" r="r" b="b"/>
              <a:pathLst>
                <a:path w="2687954" h="2459990">
                  <a:moveTo>
                    <a:pt x="1804670" y="2223389"/>
                  </a:moveTo>
                  <a:lnTo>
                    <a:pt x="1810067" y="2184463"/>
                  </a:lnTo>
                  <a:lnTo>
                    <a:pt x="1841373" y="2160778"/>
                  </a:lnTo>
                  <a:lnTo>
                    <a:pt x="2572004" y="1970151"/>
                  </a:lnTo>
                  <a:lnTo>
                    <a:pt x="2592359" y="1969027"/>
                  </a:lnTo>
                  <a:lnTo>
                    <a:pt x="2610929" y="1975548"/>
                  </a:lnTo>
                  <a:lnTo>
                    <a:pt x="2625689" y="1988546"/>
                  </a:lnTo>
                  <a:lnTo>
                    <a:pt x="2634615" y="2006853"/>
                  </a:lnTo>
                  <a:lnTo>
                    <a:pt x="2686431" y="2205609"/>
                  </a:lnTo>
                  <a:lnTo>
                    <a:pt x="2687607" y="2225966"/>
                  </a:lnTo>
                  <a:lnTo>
                    <a:pt x="2681081" y="2244550"/>
                  </a:lnTo>
                  <a:lnTo>
                    <a:pt x="2668053" y="2259347"/>
                  </a:lnTo>
                  <a:lnTo>
                    <a:pt x="2649728" y="2268347"/>
                  </a:lnTo>
                  <a:lnTo>
                    <a:pt x="1919224" y="2458847"/>
                  </a:lnTo>
                  <a:lnTo>
                    <a:pt x="1898866" y="2459970"/>
                  </a:lnTo>
                  <a:lnTo>
                    <a:pt x="1880282" y="2453449"/>
                  </a:lnTo>
                  <a:lnTo>
                    <a:pt x="1865485" y="2440451"/>
                  </a:lnTo>
                  <a:lnTo>
                    <a:pt x="1856486" y="2422143"/>
                  </a:lnTo>
                  <a:lnTo>
                    <a:pt x="1804670" y="2223389"/>
                  </a:lnTo>
                  <a:close/>
                </a:path>
                <a:path w="2687954" h="2459990">
                  <a:moveTo>
                    <a:pt x="45212" y="724280"/>
                  </a:moveTo>
                  <a:lnTo>
                    <a:pt x="25806" y="718016"/>
                  </a:lnTo>
                  <a:lnTo>
                    <a:pt x="10842" y="705215"/>
                  </a:lnTo>
                  <a:lnTo>
                    <a:pt x="1760" y="687722"/>
                  </a:lnTo>
                  <a:lnTo>
                    <a:pt x="0" y="667384"/>
                  </a:lnTo>
                  <a:lnTo>
                    <a:pt x="71374" y="45085"/>
                  </a:lnTo>
                  <a:lnTo>
                    <a:pt x="77618" y="25681"/>
                  </a:lnTo>
                  <a:lnTo>
                    <a:pt x="90376" y="10731"/>
                  </a:lnTo>
                  <a:lnTo>
                    <a:pt x="107824" y="1686"/>
                  </a:lnTo>
                  <a:lnTo>
                    <a:pt x="128143" y="0"/>
                  </a:lnTo>
                  <a:lnTo>
                    <a:pt x="332232" y="23367"/>
                  </a:lnTo>
                  <a:lnTo>
                    <a:pt x="351637" y="29630"/>
                  </a:lnTo>
                  <a:lnTo>
                    <a:pt x="366601" y="42417"/>
                  </a:lnTo>
                  <a:lnTo>
                    <a:pt x="375683" y="59872"/>
                  </a:lnTo>
                  <a:lnTo>
                    <a:pt x="377444" y="80137"/>
                  </a:lnTo>
                  <a:lnTo>
                    <a:pt x="306070" y="702563"/>
                  </a:lnTo>
                  <a:lnTo>
                    <a:pt x="299807" y="721913"/>
                  </a:lnTo>
                  <a:lnTo>
                    <a:pt x="287020" y="736869"/>
                  </a:lnTo>
                  <a:lnTo>
                    <a:pt x="269565" y="745944"/>
                  </a:lnTo>
                  <a:lnTo>
                    <a:pt x="249301" y="747648"/>
                  </a:lnTo>
                  <a:lnTo>
                    <a:pt x="45212" y="72428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18715" y="3761994"/>
              <a:ext cx="114300" cy="374015"/>
            </a:xfrm>
            <a:custGeom>
              <a:avLst/>
              <a:gdLst/>
              <a:ahLst/>
              <a:cxnLst/>
              <a:rect l="l" t="t" r="r" b="b"/>
              <a:pathLst>
                <a:path w="114300" h="374014">
                  <a:moveTo>
                    <a:pt x="57150" y="76199"/>
                  </a:moveTo>
                  <a:lnTo>
                    <a:pt x="49726" y="77694"/>
                  </a:lnTo>
                  <a:lnTo>
                    <a:pt x="43672" y="81772"/>
                  </a:lnTo>
                  <a:lnTo>
                    <a:pt x="39594" y="87826"/>
                  </a:lnTo>
                  <a:lnTo>
                    <a:pt x="38100" y="95249"/>
                  </a:lnTo>
                  <a:lnTo>
                    <a:pt x="38100" y="354456"/>
                  </a:lnTo>
                  <a:lnTo>
                    <a:pt x="39594" y="361880"/>
                  </a:lnTo>
                  <a:lnTo>
                    <a:pt x="43672" y="367934"/>
                  </a:lnTo>
                  <a:lnTo>
                    <a:pt x="49726" y="372012"/>
                  </a:lnTo>
                  <a:lnTo>
                    <a:pt x="57150" y="373506"/>
                  </a:lnTo>
                  <a:lnTo>
                    <a:pt x="64573" y="372012"/>
                  </a:lnTo>
                  <a:lnTo>
                    <a:pt x="70627" y="367934"/>
                  </a:lnTo>
                  <a:lnTo>
                    <a:pt x="74705" y="361880"/>
                  </a:lnTo>
                  <a:lnTo>
                    <a:pt x="76200" y="354456"/>
                  </a:lnTo>
                  <a:lnTo>
                    <a:pt x="76200" y="95249"/>
                  </a:lnTo>
                  <a:lnTo>
                    <a:pt x="74705" y="87826"/>
                  </a:lnTo>
                  <a:lnTo>
                    <a:pt x="70627" y="81772"/>
                  </a:lnTo>
                  <a:lnTo>
                    <a:pt x="64573" y="77694"/>
                  </a:lnTo>
                  <a:lnTo>
                    <a:pt x="57150" y="76199"/>
                  </a:lnTo>
                  <a:close/>
                </a:path>
                <a:path w="114300" h="374014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39594" y="87826"/>
                  </a:lnTo>
                  <a:lnTo>
                    <a:pt x="43672" y="81772"/>
                  </a:lnTo>
                  <a:lnTo>
                    <a:pt x="49726" y="77694"/>
                  </a:lnTo>
                  <a:lnTo>
                    <a:pt x="57150" y="76199"/>
                  </a:lnTo>
                  <a:lnTo>
                    <a:pt x="95250" y="76199"/>
                  </a:lnTo>
                  <a:lnTo>
                    <a:pt x="57150" y="0"/>
                  </a:lnTo>
                  <a:close/>
                </a:path>
                <a:path w="114300" h="374014">
                  <a:moveTo>
                    <a:pt x="95250" y="76199"/>
                  </a:moveTo>
                  <a:lnTo>
                    <a:pt x="57150" y="76199"/>
                  </a:lnTo>
                  <a:lnTo>
                    <a:pt x="64573" y="77694"/>
                  </a:lnTo>
                  <a:lnTo>
                    <a:pt x="70627" y="81772"/>
                  </a:lnTo>
                  <a:lnTo>
                    <a:pt x="74705" y="87826"/>
                  </a:ln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95250" y="7619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55313" y="1876806"/>
              <a:ext cx="1727200" cy="782320"/>
            </a:xfrm>
            <a:custGeom>
              <a:avLst/>
              <a:gdLst/>
              <a:ahLst/>
              <a:cxnLst/>
              <a:rect l="l" t="t" r="r" b="b"/>
              <a:pathLst>
                <a:path w="1727200" h="782319">
                  <a:moveTo>
                    <a:pt x="1596389" y="0"/>
                  </a:moveTo>
                  <a:lnTo>
                    <a:pt x="130301" y="0"/>
                  </a:lnTo>
                  <a:lnTo>
                    <a:pt x="79563" y="10233"/>
                  </a:lnTo>
                  <a:lnTo>
                    <a:pt x="38147" y="38147"/>
                  </a:lnTo>
                  <a:lnTo>
                    <a:pt x="10233" y="79563"/>
                  </a:lnTo>
                  <a:lnTo>
                    <a:pt x="0" y="130302"/>
                  </a:lnTo>
                  <a:lnTo>
                    <a:pt x="0" y="651510"/>
                  </a:lnTo>
                  <a:lnTo>
                    <a:pt x="10233" y="702248"/>
                  </a:lnTo>
                  <a:lnTo>
                    <a:pt x="38147" y="743664"/>
                  </a:lnTo>
                  <a:lnTo>
                    <a:pt x="79563" y="771578"/>
                  </a:lnTo>
                  <a:lnTo>
                    <a:pt x="130301" y="781812"/>
                  </a:lnTo>
                  <a:lnTo>
                    <a:pt x="1596389" y="781812"/>
                  </a:lnTo>
                  <a:lnTo>
                    <a:pt x="1647128" y="771578"/>
                  </a:lnTo>
                  <a:lnTo>
                    <a:pt x="1688544" y="743664"/>
                  </a:lnTo>
                  <a:lnTo>
                    <a:pt x="1716458" y="702248"/>
                  </a:lnTo>
                  <a:lnTo>
                    <a:pt x="1726691" y="651510"/>
                  </a:lnTo>
                  <a:lnTo>
                    <a:pt x="1726691" y="130302"/>
                  </a:lnTo>
                  <a:lnTo>
                    <a:pt x="1716458" y="79563"/>
                  </a:lnTo>
                  <a:lnTo>
                    <a:pt x="1688544" y="38147"/>
                  </a:lnTo>
                  <a:lnTo>
                    <a:pt x="1647128" y="10233"/>
                  </a:lnTo>
                  <a:lnTo>
                    <a:pt x="1596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55313" y="1876806"/>
              <a:ext cx="1727200" cy="782320"/>
            </a:xfrm>
            <a:custGeom>
              <a:avLst/>
              <a:gdLst/>
              <a:ahLst/>
              <a:cxnLst/>
              <a:rect l="l" t="t" r="r" b="b"/>
              <a:pathLst>
                <a:path w="1727200" h="782319">
                  <a:moveTo>
                    <a:pt x="0" y="130302"/>
                  </a:moveTo>
                  <a:lnTo>
                    <a:pt x="10233" y="79563"/>
                  </a:lnTo>
                  <a:lnTo>
                    <a:pt x="38147" y="38147"/>
                  </a:lnTo>
                  <a:lnTo>
                    <a:pt x="79563" y="10233"/>
                  </a:lnTo>
                  <a:lnTo>
                    <a:pt x="130301" y="0"/>
                  </a:lnTo>
                  <a:lnTo>
                    <a:pt x="1596389" y="0"/>
                  </a:lnTo>
                  <a:lnTo>
                    <a:pt x="1647128" y="10233"/>
                  </a:lnTo>
                  <a:lnTo>
                    <a:pt x="1688544" y="38147"/>
                  </a:lnTo>
                  <a:lnTo>
                    <a:pt x="1716458" y="79563"/>
                  </a:lnTo>
                  <a:lnTo>
                    <a:pt x="1726691" y="130302"/>
                  </a:lnTo>
                  <a:lnTo>
                    <a:pt x="1726691" y="651510"/>
                  </a:lnTo>
                  <a:lnTo>
                    <a:pt x="1716458" y="702248"/>
                  </a:lnTo>
                  <a:lnTo>
                    <a:pt x="1688544" y="743664"/>
                  </a:lnTo>
                  <a:lnTo>
                    <a:pt x="1647128" y="771578"/>
                  </a:lnTo>
                  <a:lnTo>
                    <a:pt x="1596389" y="781812"/>
                  </a:lnTo>
                  <a:lnTo>
                    <a:pt x="130301" y="781812"/>
                  </a:lnTo>
                  <a:lnTo>
                    <a:pt x="79563" y="771578"/>
                  </a:lnTo>
                  <a:lnTo>
                    <a:pt x="38147" y="743664"/>
                  </a:lnTo>
                  <a:lnTo>
                    <a:pt x="10233" y="702248"/>
                  </a:lnTo>
                  <a:lnTo>
                    <a:pt x="0" y="651510"/>
                  </a:lnTo>
                  <a:lnTo>
                    <a:pt x="0" y="130302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8539" y="6040018"/>
            <a:ext cx="33883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Tesla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laminate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Stefan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Skoog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9666" y="1965452"/>
            <a:ext cx="1156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Stator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back/</a:t>
            </a:r>
            <a:endParaRPr sz="1800">
              <a:latin typeface="Calibri"/>
              <a:cs typeface="Calibri"/>
            </a:endParaRPr>
          </a:p>
          <a:p>
            <a:pPr marL="6604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stator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yoke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656125" y="2639583"/>
            <a:ext cx="1881505" cy="1502410"/>
            <a:chOff x="2656125" y="2639583"/>
            <a:chExt cx="1881505" cy="1502410"/>
          </a:xfrm>
        </p:grpSpPr>
        <p:sp>
          <p:nvSpPr>
            <p:cNvPr id="36" name="object 36"/>
            <p:cNvSpPr/>
            <p:nvPr/>
          </p:nvSpPr>
          <p:spPr>
            <a:xfrm>
              <a:off x="2675175" y="2825861"/>
              <a:ext cx="1607185" cy="1297305"/>
            </a:xfrm>
            <a:custGeom>
              <a:avLst/>
              <a:gdLst/>
              <a:ahLst/>
              <a:cxnLst/>
              <a:rect l="l" t="t" r="r" b="b"/>
              <a:pathLst>
                <a:path w="1607185" h="1297304">
                  <a:moveTo>
                    <a:pt x="1419050" y="1265570"/>
                  </a:moveTo>
                  <a:lnTo>
                    <a:pt x="1397043" y="1286547"/>
                  </a:lnTo>
                  <a:lnTo>
                    <a:pt x="1369679" y="1297082"/>
                  </a:lnTo>
                  <a:lnTo>
                    <a:pt x="1340361" y="1296592"/>
                  </a:lnTo>
                  <a:lnTo>
                    <a:pt x="1312497" y="1284493"/>
                  </a:lnTo>
                  <a:lnTo>
                    <a:pt x="31448" y="388508"/>
                  </a:lnTo>
                  <a:lnTo>
                    <a:pt x="10527" y="366502"/>
                  </a:lnTo>
                  <a:lnTo>
                    <a:pt x="0" y="339137"/>
                  </a:lnTo>
                  <a:lnTo>
                    <a:pt x="498" y="309820"/>
                  </a:lnTo>
                  <a:lnTo>
                    <a:pt x="12652" y="281955"/>
                  </a:lnTo>
                  <a:lnTo>
                    <a:pt x="187912" y="31511"/>
                  </a:lnTo>
                  <a:lnTo>
                    <a:pt x="209863" y="10535"/>
                  </a:lnTo>
                  <a:lnTo>
                    <a:pt x="237220" y="0"/>
                  </a:lnTo>
                  <a:lnTo>
                    <a:pt x="266529" y="490"/>
                  </a:lnTo>
                  <a:lnTo>
                    <a:pt x="294338" y="12588"/>
                  </a:lnTo>
                  <a:lnTo>
                    <a:pt x="1575387" y="908573"/>
                  </a:lnTo>
                  <a:lnTo>
                    <a:pt x="1596364" y="930578"/>
                  </a:lnTo>
                  <a:lnTo>
                    <a:pt x="1606899" y="957929"/>
                  </a:lnTo>
                  <a:lnTo>
                    <a:pt x="1606409" y="987208"/>
                  </a:lnTo>
                  <a:lnTo>
                    <a:pt x="1594310" y="1014999"/>
                  </a:lnTo>
                  <a:lnTo>
                    <a:pt x="1419050" y="1265570"/>
                  </a:lnTo>
                </a:path>
              </a:pathLst>
            </a:custGeom>
            <a:ln w="3810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36670" y="2639583"/>
              <a:ext cx="701040" cy="780415"/>
            </a:xfrm>
            <a:custGeom>
              <a:avLst/>
              <a:gdLst/>
              <a:ahLst/>
              <a:cxnLst/>
              <a:rect l="l" t="t" r="r" b="b"/>
              <a:pathLst>
                <a:path w="701039" h="780414">
                  <a:moveTo>
                    <a:pt x="33654" y="656955"/>
                  </a:moveTo>
                  <a:lnTo>
                    <a:pt x="0" y="780145"/>
                  </a:lnTo>
                  <a:lnTo>
                    <a:pt x="118871" y="733155"/>
                  </a:lnTo>
                  <a:lnTo>
                    <a:pt x="113386" y="728249"/>
                  </a:lnTo>
                  <a:lnTo>
                    <a:pt x="64595" y="728249"/>
                  </a:lnTo>
                  <a:lnTo>
                    <a:pt x="57346" y="727247"/>
                  </a:lnTo>
                  <a:lnTo>
                    <a:pt x="50800" y="723376"/>
                  </a:lnTo>
                  <a:lnTo>
                    <a:pt x="46313" y="717331"/>
                  </a:lnTo>
                  <a:lnTo>
                    <a:pt x="44529" y="710263"/>
                  </a:lnTo>
                  <a:lnTo>
                    <a:pt x="45531" y="703052"/>
                  </a:lnTo>
                  <a:lnTo>
                    <a:pt x="49402" y="696579"/>
                  </a:lnTo>
                  <a:lnTo>
                    <a:pt x="62106" y="682396"/>
                  </a:lnTo>
                  <a:lnTo>
                    <a:pt x="33654" y="656955"/>
                  </a:lnTo>
                  <a:close/>
                </a:path>
                <a:path w="701039" h="780414">
                  <a:moveTo>
                    <a:pt x="62106" y="682396"/>
                  </a:moveTo>
                  <a:lnTo>
                    <a:pt x="49402" y="696579"/>
                  </a:lnTo>
                  <a:lnTo>
                    <a:pt x="45531" y="703052"/>
                  </a:lnTo>
                  <a:lnTo>
                    <a:pt x="44529" y="710263"/>
                  </a:lnTo>
                  <a:lnTo>
                    <a:pt x="46313" y="717331"/>
                  </a:lnTo>
                  <a:lnTo>
                    <a:pt x="50800" y="723376"/>
                  </a:lnTo>
                  <a:lnTo>
                    <a:pt x="57346" y="727247"/>
                  </a:lnTo>
                  <a:lnTo>
                    <a:pt x="64595" y="728249"/>
                  </a:lnTo>
                  <a:lnTo>
                    <a:pt x="71677" y="726465"/>
                  </a:lnTo>
                  <a:lnTo>
                    <a:pt x="77724" y="721979"/>
                  </a:lnTo>
                  <a:lnTo>
                    <a:pt x="90466" y="707755"/>
                  </a:lnTo>
                  <a:lnTo>
                    <a:pt x="62106" y="682396"/>
                  </a:lnTo>
                  <a:close/>
                </a:path>
                <a:path w="701039" h="780414">
                  <a:moveTo>
                    <a:pt x="90466" y="707755"/>
                  </a:moveTo>
                  <a:lnTo>
                    <a:pt x="77724" y="721979"/>
                  </a:lnTo>
                  <a:lnTo>
                    <a:pt x="71677" y="726465"/>
                  </a:lnTo>
                  <a:lnTo>
                    <a:pt x="64595" y="728249"/>
                  </a:lnTo>
                  <a:lnTo>
                    <a:pt x="113386" y="728249"/>
                  </a:lnTo>
                  <a:lnTo>
                    <a:pt x="90466" y="707755"/>
                  </a:lnTo>
                  <a:close/>
                </a:path>
                <a:path w="701039" h="780414">
                  <a:moveTo>
                    <a:pt x="680862" y="0"/>
                  </a:moveTo>
                  <a:lnTo>
                    <a:pt x="673756" y="1791"/>
                  </a:lnTo>
                  <a:lnTo>
                    <a:pt x="667638" y="6334"/>
                  </a:lnTo>
                  <a:lnTo>
                    <a:pt x="62106" y="682396"/>
                  </a:lnTo>
                  <a:lnTo>
                    <a:pt x="90466" y="707755"/>
                  </a:lnTo>
                  <a:lnTo>
                    <a:pt x="696087" y="31734"/>
                  </a:lnTo>
                  <a:lnTo>
                    <a:pt x="699902" y="25205"/>
                  </a:lnTo>
                  <a:lnTo>
                    <a:pt x="700897" y="17986"/>
                  </a:lnTo>
                  <a:lnTo>
                    <a:pt x="699105" y="10910"/>
                  </a:lnTo>
                  <a:lnTo>
                    <a:pt x="694563" y="4810"/>
                  </a:lnTo>
                  <a:lnTo>
                    <a:pt x="688087" y="994"/>
                  </a:lnTo>
                  <a:lnTo>
                    <a:pt x="6808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974" y="1654191"/>
            <a:ext cx="11892280" cy="5066030"/>
            <a:chOff x="299974" y="1654191"/>
            <a:chExt cx="11892280" cy="506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819" y="1654191"/>
              <a:ext cx="7739791" cy="47786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3312" y="4789995"/>
              <a:ext cx="3218688" cy="19298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69730" y="2231898"/>
              <a:ext cx="1821180" cy="647700"/>
            </a:xfrm>
            <a:custGeom>
              <a:avLst/>
              <a:gdLst/>
              <a:ahLst/>
              <a:cxnLst/>
              <a:rect l="l" t="t" r="r" b="b"/>
              <a:pathLst>
                <a:path w="1821179" h="647700">
                  <a:moveTo>
                    <a:pt x="1713229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713229" y="647700"/>
                  </a:lnTo>
                  <a:lnTo>
                    <a:pt x="1755225" y="639208"/>
                  </a:lnTo>
                  <a:lnTo>
                    <a:pt x="1789541" y="616061"/>
                  </a:lnTo>
                  <a:lnTo>
                    <a:pt x="1812688" y="581745"/>
                  </a:lnTo>
                  <a:lnTo>
                    <a:pt x="1821179" y="539750"/>
                  </a:lnTo>
                  <a:lnTo>
                    <a:pt x="1821179" y="107950"/>
                  </a:lnTo>
                  <a:lnTo>
                    <a:pt x="1812688" y="65954"/>
                  </a:lnTo>
                  <a:lnTo>
                    <a:pt x="1789541" y="31638"/>
                  </a:lnTo>
                  <a:lnTo>
                    <a:pt x="1755225" y="8491"/>
                  </a:lnTo>
                  <a:lnTo>
                    <a:pt x="17132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69730" y="2231898"/>
              <a:ext cx="1821180" cy="647700"/>
            </a:xfrm>
            <a:custGeom>
              <a:avLst/>
              <a:gdLst/>
              <a:ahLst/>
              <a:cxnLst/>
              <a:rect l="l" t="t" r="r" b="b"/>
              <a:pathLst>
                <a:path w="1821179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713229" y="0"/>
                  </a:lnTo>
                  <a:lnTo>
                    <a:pt x="1755225" y="8491"/>
                  </a:lnTo>
                  <a:lnTo>
                    <a:pt x="1789541" y="31638"/>
                  </a:lnTo>
                  <a:lnTo>
                    <a:pt x="1812688" y="65954"/>
                  </a:lnTo>
                  <a:lnTo>
                    <a:pt x="1821179" y="107950"/>
                  </a:lnTo>
                  <a:lnTo>
                    <a:pt x="1821179" y="539750"/>
                  </a:lnTo>
                  <a:lnTo>
                    <a:pt x="1812688" y="581745"/>
                  </a:lnTo>
                  <a:lnTo>
                    <a:pt x="1789541" y="616061"/>
                  </a:lnTo>
                  <a:lnTo>
                    <a:pt x="1755225" y="639208"/>
                  </a:lnTo>
                  <a:lnTo>
                    <a:pt x="1713229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4975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names</a:t>
            </a:r>
            <a:r>
              <a:rPr spc="-25" dirty="0"/>
              <a:t> </a:t>
            </a:r>
            <a:r>
              <a:rPr spc="-10" dirty="0"/>
              <a:t>(4/5)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68053" y="2252929"/>
            <a:ext cx="12236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Squirrel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cage</a:t>
            </a:r>
            <a:endParaRPr sz="1800" dirty="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(Cu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25" dirty="0">
                <a:latin typeface="Calibri"/>
                <a:cs typeface="Calibri"/>
              </a:rPr>
              <a:t>Al)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2919" y="1813560"/>
            <a:ext cx="7089775" cy="4452620"/>
            <a:chOff x="3672919" y="1813560"/>
            <a:chExt cx="7089775" cy="4452620"/>
          </a:xfrm>
        </p:grpSpPr>
        <p:sp>
          <p:nvSpPr>
            <p:cNvPr id="10" name="object 10"/>
            <p:cNvSpPr/>
            <p:nvPr/>
          </p:nvSpPr>
          <p:spPr>
            <a:xfrm>
              <a:off x="3672919" y="2616787"/>
              <a:ext cx="831850" cy="711835"/>
            </a:xfrm>
            <a:custGeom>
              <a:avLst/>
              <a:gdLst/>
              <a:ahLst/>
              <a:cxnLst/>
              <a:rect l="l" t="t" r="r" b="b"/>
              <a:pathLst>
                <a:path w="831850" h="711835">
                  <a:moveTo>
                    <a:pt x="732459" y="651673"/>
                  </a:moveTo>
                  <a:lnTo>
                    <a:pt x="707691" y="680767"/>
                  </a:lnTo>
                  <a:lnTo>
                    <a:pt x="831770" y="711374"/>
                  </a:lnTo>
                  <a:lnTo>
                    <a:pt x="813612" y="668543"/>
                  </a:lnTo>
                  <a:lnTo>
                    <a:pt x="760809" y="668543"/>
                  </a:lnTo>
                  <a:lnTo>
                    <a:pt x="753550" y="667702"/>
                  </a:lnTo>
                  <a:lnTo>
                    <a:pt x="746934" y="664003"/>
                  </a:lnTo>
                  <a:lnTo>
                    <a:pt x="732459" y="651673"/>
                  </a:lnTo>
                  <a:close/>
                </a:path>
                <a:path w="831850" h="711835">
                  <a:moveTo>
                    <a:pt x="757104" y="622724"/>
                  </a:moveTo>
                  <a:lnTo>
                    <a:pt x="732459" y="651673"/>
                  </a:lnTo>
                  <a:lnTo>
                    <a:pt x="746934" y="664003"/>
                  </a:lnTo>
                  <a:lnTo>
                    <a:pt x="753550" y="667702"/>
                  </a:lnTo>
                  <a:lnTo>
                    <a:pt x="760809" y="668543"/>
                  </a:lnTo>
                  <a:lnTo>
                    <a:pt x="767830" y="666575"/>
                  </a:lnTo>
                  <a:lnTo>
                    <a:pt x="773731" y="661844"/>
                  </a:lnTo>
                  <a:lnTo>
                    <a:pt x="777412" y="655246"/>
                  </a:lnTo>
                  <a:lnTo>
                    <a:pt x="778224" y="648017"/>
                  </a:lnTo>
                  <a:lnTo>
                    <a:pt x="776249" y="641002"/>
                  </a:lnTo>
                  <a:lnTo>
                    <a:pt x="771572" y="635047"/>
                  </a:lnTo>
                  <a:lnTo>
                    <a:pt x="757104" y="622724"/>
                  </a:lnTo>
                  <a:close/>
                </a:path>
                <a:path w="831850" h="711835">
                  <a:moveTo>
                    <a:pt x="781859" y="593645"/>
                  </a:moveTo>
                  <a:lnTo>
                    <a:pt x="757104" y="622724"/>
                  </a:lnTo>
                  <a:lnTo>
                    <a:pt x="771572" y="635047"/>
                  </a:lnTo>
                  <a:lnTo>
                    <a:pt x="776249" y="641002"/>
                  </a:lnTo>
                  <a:lnTo>
                    <a:pt x="778224" y="648017"/>
                  </a:lnTo>
                  <a:lnTo>
                    <a:pt x="777412" y="655246"/>
                  </a:lnTo>
                  <a:lnTo>
                    <a:pt x="773731" y="661844"/>
                  </a:lnTo>
                  <a:lnTo>
                    <a:pt x="767830" y="666575"/>
                  </a:lnTo>
                  <a:lnTo>
                    <a:pt x="760809" y="668543"/>
                  </a:lnTo>
                  <a:lnTo>
                    <a:pt x="813612" y="668543"/>
                  </a:lnTo>
                  <a:lnTo>
                    <a:pt x="781859" y="593645"/>
                  </a:lnTo>
                  <a:close/>
                </a:path>
                <a:path w="831850" h="711835">
                  <a:moveTo>
                    <a:pt x="17462" y="0"/>
                  </a:moveTo>
                  <a:lnTo>
                    <a:pt x="10447" y="1974"/>
                  </a:lnTo>
                  <a:lnTo>
                    <a:pt x="4492" y="6651"/>
                  </a:lnTo>
                  <a:lnTo>
                    <a:pt x="811" y="13249"/>
                  </a:lnTo>
                  <a:lnTo>
                    <a:pt x="0" y="20478"/>
                  </a:lnTo>
                  <a:lnTo>
                    <a:pt x="1974" y="27493"/>
                  </a:lnTo>
                  <a:lnTo>
                    <a:pt x="6651" y="33448"/>
                  </a:lnTo>
                  <a:lnTo>
                    <a:pt x="732459" y="651673"/>
                  </a:lnTo>
                  <a:lnTo>
                    <a:pt x="757104" y="622724"/>
                  </a:lnTo>
                  <a:lnTo>
                    <a:pt x="31289" y="4492"/>
                  </a:lnTo>
                  <a:lnTo>
                    <a:pt x="24691" y="811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21567" y="5419009"/>
              <a:ext cx="1115695" cy="821690"/>
            </a:xfrm>
            <a:custGeom>
              <a:avLst/>
              <a:gdLst/>
              <a:ahLst/>
              <a:cxnLst/>
              <a:rect l="l" t="t" r="r" b="b"/>
              <a:pathLst>
                <a:path w="1115695" h="821689">
                  <a:moveTo>
                    <a:pt x="442039" y="35767"/>
                  </a:moveTo>
                  <a:lnTo>
                    <a:pt x="495101" y="21270"/>
                  </a:lnTo>
                  <a:lnTo>
                    <a:pt x="547780" y="10535"/>
                  </a:lnTo>
                  <a:lnTo>
                    <a:pt x="599798" y="3473"/>
                  </a:lnTo>
                  <a:lnTo>
                    <a:pt x="650878" y="0"/>
                  </a:lnTo>
                  <a:lnTo>
                    <a:pt x="700744" y="28"/>
                  </a:lnTo>
                  <a:lnTo>
                    <a:pt x="749116" y="3471"/>
                  </a:lnTo>
                  <a:lnTo>
                    <a:pt x="795718" y="10243"/>
                  </a:lnTo>
                  <a:lnTo>
                    <a:pt x="840272" y="20258"/>
                  </a:lnTo>
                  <a:lnTo>
                    <a:pt x="882501" y="33429"/>
                  </a:lnTo>
                  <a:lnTo>
                    <a:pt x="922127" y="49670"/>
                  </a:lnTo>
                  <a:lnTo>
                    <a:pt x="958874" y="68895"/>
                  </a:lnTo>
                  <a:lnTo>
                    <a:pt x="992462" y="91017"/>
                  </a:lnTo>
                  <a:lnTo>
                    <a:pt x="1022615" y="115950"/>
                  </a:lnTo>
                  <a:lnTo>
                    <a:pt x="1049056" y="143608"/>
                  </a:lnTo>
                  <a:lnTo>
                    <a:pt x="1089690" y="206752"/>
                  </a:lnTo>
                  <a:lnTo>
                    <a:pt x="1111991" y="278930"/>
                  </a:lnTo>
                  <a:lnTo>
                    <a:pt x="1115507" y="316320"/>
                  </a:lnTo>
                  <a:lnTo>
                    <a:pt x="1114059" y="354007"/>
                  </a:lnTo>
                  <a:lnTo>
                    <a:pt x="1107825" y="391764"/>
                  </a:lnTo>
                  <a:lnTo>
                    <a:pt x="1096987" y="429363"/>
                  </a:lnTo>
                  <a:lnTo>
                    <a:pt x="1081725" y="466575"/>
                  </a:lnTo>
                  <a:lnTo>
                    <a:pt x="1062219" y="503175"/>
                  </a:lnTo>
                  <a:lnTo>
                    <a:pt x="1038650" y="538933"/>
                  </a:lnTo>
                  <a:lnTo>
                    <a:pt x="1011197" y="573622"/>
                  </a:lnTo>
                  <a:lnTo>
                    <a:pt x="980042" y="607015"/>
                  </a:lnTo>
                  <a:lnTo>
                    <a:pt x="945365" y="638885"/>
                  </a:lnTo>
                  <a:lnTo>
                    <a:pt x="907345" y="669002"/>
                  </a:lnTo>
                  <a:lnTo>
                    <a:pt x="866164" y="697140"/>
                  </a:lnTo>
                  <a:lnTo>
                    <a:pt x="822002" y="723071"/>
                  </a:lnTo>
                  <a:lnTo>
                    <a:pt x="775039" y="746568"/>
                  </a:lnTo>
                  <a:lnTo>
                    <a:pt x="725456" y="767402"/>
                  </a:lnTo>
                  <a:lnTo>
                    <a:pt x="673433" y="785346"/>
                  </a:lnTo>
                  <a:lnTo>
                    <a:pt x="620371" y="799859"/>
                  </a:lnTo>
                  <a:lnTo>
                    <a:pt x="567692" y="810609"/>
                  </a:lnTo>
                  <a:lnTo>
                    <a:pt x="515674" y="817683"/>
                  </a:lnTo>
                  <a:lnTo>
                    <a:pt x="464594" y="821167"/>
                  </a:lnTo>
                  <a:lnTo>
                    <a:pt x="414728" y="821147"/>
                  </a:lnTo>
                  <a:lnTo>
                    <a:pt x="366356" y="817710"/>
                  </a:lnTo>
                  <a:lnTo>
                    <a:pt x="319754" y="810942"/>
                  </a:lnTo>
                  <a:lnTo>
                    <a:pt x="275200" y="800930"/>
                  </a:lnTo>
                  <a:lnTo>
                    <a:pt x="232971" y="787760"/>
                  </a:lnTo>
                  <a:lnTo>
                    <a:pt x="193345" y="771519"/>
                  </a:lnTo>
                  <a:lnTo>
                    <a:pt x="156598" y="752292"/>
                  </a:lnTo>
                  <a:lnTo>
                    <a:pt x="123010" y="730167"/>
                  </a:lnTo>
                  <a:lnTo>
                    <a:pt x="92857" y="705229"/>
                  </a:lnTo>
                  <a:lnTo>
                    <a:pt x="66416" y="677566"/>
                  </a:lnTo>
                  <a:lnTo>
                    <a:pt x="25782" y="614408"/>
                  </a:lnTo>
                  <a:lnTo>
                    <a:pt x="3501" y="542222"/>
                  </a:lnTo>
                  <a:lnTo>
                    <a:pt x="0" y="504833"/>
                  </a:lnTo>
                  <a:lnTo>
                    <a:pt x="1459" y="467147"/>
                  </a:lnTo>
                  <a:lnTo>
                    <a:pt x="7699" y="429390"/>
                  </a:lnTo>
                  <a:lnTo>
                    <a:pt x="18540" y="391791"/>
                  </a:lnTo>
                  <a:lnTo>
                    <a:pt x="33803" y="354576"/>
                  </a:lnTo>
                  <a:lnTo>
                    <a:pt x="53307" y="317975"/>
                  </a:lnTo>
                  <a:lnTo>
                    <a:pt x="76872" y="282215"/>
                  </a:lnTo>
                  <a:lnTo>
                    <a:pt x="104319" y="247522"/>
                  </a:lnTo>
                  <a:lnTo>
                    <a:pt x="135468" y="214126"/>
                  </a:lnTo>
                  <a:lnTo>
                    <a:pt x="170138" y="182253"/>
                  </a:lnTo>
                  <a:lnTo>
                    <a:pt x="208150" y="152132"/>
                  </a:lnTo>
                  <a:lnTo>
                    <a:pt x="249324" y="123990"/>
                  </a:lnTo>
                  <a:lnTo>
                    <a:pt x="293479" y="98055"/>
                  </a:lnTo>
                  <a:lnTo>
                    <a:pt x="340437" y="74554"/>
                  </a:lnTo>
                  <a:lnTo>
                    <a:pt x="390017" y="53715"/>
                  </a:lnTo>
                  <a:lnTo>
                    <a:pt x="442039" y="35767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5705" y="3787902"/>
              <a:ext cx="5978525" cy="2210435"/>
            </a:xfrm>
            <a:custGeom>
              <a:avLst/>
              <a:gdLst/>
              <a:ahLst/>
              <a:cxnLst/>
              <a:rect l="l" t="t" r="r" b="b"/>
              <a:pathLst>
                <a:path w="5978525" h="2210435">
                  <a:moveTo>
                    <a:pt x="5978271" y="1658239"/>
                  </a:moveTo>
                  <a:lnTo>
                    <a:pt x="4402836" y="0"/>
                  </a:lnTo>
                </a:path>
                <a:path w="5978525" h="2210435">
                  <a:moveTo>
                    <a:pt x="5129403" y="2210422"/>
                  </a:moveTo>
                  <a:lnTo>
                    <a:pt x="0" y="1940052"/>
                  </a:lnTo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54617" y="2497836"/>
              <a:ext cx="533400" cy="114300"/>
            </a:xfrm>
            <a:custGeom>
              <a:avLst/>
              <a:gdLst/>
              <a:ahLst/>
              <a:cxnLst/>
              <a:rect l="l" t="t" r="r" b="b"/>
              <a:pathLst>
                <a:path w="5334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87826" y="74705"/>
                  </a:lnTo>
                  <a:lnTo>
                    <a:pt x="81772" y="70627"/>
                  </a:lnTo>
                  <a:lnTo>
                    <a:pt x="77694" y="64573"/>
                  </a:lnTo>
                  <a:lnTo>
                    <a:pt x="76200" y="57150"/>
                  </a:lnTo>
                  <a:lnTo>
                    <a:pt x="77694" y="49726"/>
                  </a:lnTo>
                  <a:lnTo>
                    <a:pt x="81772" y="43672"/>
                  </a:lnTo>
                  <a:lnTo>
                    <a:pt x="87826" y="39594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53340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87826" y="39594"/>
                  </a:lnTo>
                  <a:lnTo>
                    <a:pt x="81772" y="43672"/>
                  </a:lnTo>
                  <a:lnTo>
                    <a:pt x="77694" y="49726"/>
                  </a:lnTo>
                  <a:lnTo>
                    <a:pt x="76200" y="57150"/>
                  </a:lnTo>
                  <a:lnTo>
                    <a:pt x="77694" y="64573"/>
                  </a:lnTo>
                  <a:lnTo>
                    <a:pt x="81772" y="70627"/>
                  </a:lnTo>
                  <a:lnTo>
                    <a:pt x="87826" y="74705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533400" h="114300">
                  <a:moveTo>
                    <a:pt x="514223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514223" y="76200"/>
                  </a:lnTo>
                  <a:lnTo>
                    <a:pt x="521592" y="74705"/>
                  </a:lnTo>
                  <a:lnTo>
                    <a:pt x="527653" y="70627"/>
                  </a:lnTo>
                  <a:lnTo>
                    <a:pt x="531760" y="64573"/>
                  </a:lnTo>
                  <a:lnTo>
                    <a:pt x="533273" y="57150"/>
                  </a:lnTo>
                  <a:lnTo>
                    <a:pt x="531760" y="49726"/>
                  </a:lnTo>
                  <a:lnTo>
                    <a:pt x="527653" y="43672"/>
                  </a:lnTo>
                  <a:lnTo>
                    <a:pt x="521592" y="39594"/>
                  </a:lnTo>
                  <a:lnTo>
                    <a:pt x="514223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5561" y="1832610"/>
              <a:ext cx="1091565" cy="647700"/>
            </a:xfrm>
            <a:custGeom>
              <a:avLst/>
              <a:gdLst/>
              <a:ahLst/>
              <a:cxnLst/>
              <a:rect l="l" t="t" r="r" b="b"/>
              <a:pathLst>
                <a:path w="1091564" h="647700">
                  <a:moveTo>
                    <a:pt x="983234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983234" y="647700"/>
                  </a:lnTo>
                  <a:lnTo>
                    <a:pt x="1025229" y="639208"/>
                  </a:lnTo>
                  <a:lnTo>
                    <a:pt x="1059545" y="616061"/>
                  </a:lnTo>
                  <a:lnTo>
                    <a:pt x="1082692" y="581745"/>
                  </a:lnTo>
                  <a:lnTo>
                    <a:pt x="1091184" y="539750"/>
                  </a:lnTo>
                  <a:lnTo>
                    <a:pt x="1091184" y="107950"/>
                  </a:lnTo>
                  <a:lnTo>
                    <a:pt x="1082692" y="65954"/>
                  </a:lnTo>
                  <a:lnTo>
                    <a:pt x="1059545" y="31638"/>
                  </a:lnTo>
                  <a:lnTo>
                    <a:pt x="1025229" y="8491"/>
                  </a:lnTo>
                  <a:lnTo>
                    <a:pt x="983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5561" y="1832610"/>
              <a:ext cx="1091565" cy="647700"/>
            </a:xfrm>
            <a:custGeom>
              <a:avLst/>
              <a:gdLst/>
              <a:ahLst/>
              <a:cxnLst/>
              <a:rect l="l" t="t" r="r" b="b"/>
              <a:pathLst>
                <a:path w="1091564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983234" y="0"/>
                  </a:lnTo>
                  <a:lnTo>
                    <a:pt x="1025229" y="8491"/>
                  </a:lnTo>
                  <a:lnTo>
                    <a:pt x="1059545" y="31638"/>
                  </a:lnTo>
                  <a:lnTo>
                    <a:pt x="1082692" y="65954"/>
                  </a:lnTo>
                  <a:lnTo>
                    <a:pt x="1091184" y="107950"/>
                  </a:lnTo>
                  <a:lnTo>
                    <a:pt x="1091184" y="539750"/>
                  </a:lnTo>
                  <a:lnTo>
                    <a:pt x="1082692" y="581745"/>
                  </a:lnTo>
                  <a:lnTo>
                    <a:pt x="1059545" y="616061"/>
                  </a:lnTo>
                  <a:lnTo>
                    <a:pt x="1025229" y="639208"/>
                  </a:lnTo>
                  <a:lnTo>
                    <a:pt x="983234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6939" y="1141857"/>
            <a:ext cx="4138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Typical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industrial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motor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(induction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90390" y="1854453"/>
            <a:ext cx="540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Rotor </a:t>
            </a:r>
            <a:r>
              <a:rPr sz="1800" spc="-20" dirty="0"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94916" y="2138314"/>
            <a:ext cx="3823970" cy="692150"/>
            <a:chOff x="1994916" y="2138314"/>
            <a:chExt cx="3823970" cy="692150"/>
          </a:xfrm>
        </p:grpSpPr>
        <p:sp>
          <p:nvSpPr>
            <p:cNvPr id="19" name="object 19"/>
            <p:cNvSpPr/>
            <p:nvPr/>
          </p:nvSpPr>
          <p:spPr>
            <a:xfrm>
              <a:off x="5187838" y="2138314"/>
              <a:ext cx="631190" cy="497840"/>
            </a:xfrm>
            <a:custGeom>
              <a:avLst/>
              <a:gdLst/>
              <a:ahLst/>
              <a:cxnLst/>
              <a:rect l="l" t="t" r="r" b="b"/>
              <a:pathLst>
                <a:path w="631189" h="497839">
                  <a:moveTo>
                    <a:pt x="529001" y="442353"/>
                  </a:moveTo>
                  <a:lnTo>
                    <a:pt x="505571" y="472297"/>
                  </a:lnTo>
                  <a:lnTo>
                    <a:pt x="630793" y="497824"/>
                  </a:lnTo>
                  <a:lnTo>
                    <a:pt x="611871" y="458009"/>
                  </a:lnTo>
                  <a:lnTo>
                    <a:pt x="558053" y="458009"/>
                  </a:lnTo>
                  <a:lnTo>
                    <a:pt x="550791" y="457513"/>
                  </a:lnTo>
                  <a:lnTo>
                    <a:pt x="544052" y="454136"/>
                  </a:lnTo>
                  <a:lnTo>
                    <a:pt x="529001" y="442353"/>
                  </a:lnTo>
                  <a:close/>
                </a:path>
                <a:path w="631189" h="497839">
                  <a:moveTo>
                    <a:pt x="552528" y="412286"/>
                  </a:moveTo>
                  <a:lnTo>
                    <a:pt x="529001" y="442353"/>
                  </a:lnTo>
                  <a:lnTo>
                    <a:pt x="544052" y="454136"/>
                  </a:lnTo>
                  <a:lnTo>
                    <a:pt x="550791" y="457513"/>
                  </a:lnTo>
                  <a:lnTo>
                    <a:pt x="558053" y="458009"/>
                  </a:lnTo>
                  <a:lnTo>
                    <a:pt x="564983" y="455743"/>
                  </a:lnTo>
                  <a:lnTo>
                    <a:pt x="570722" y="450834"/>
                  </a:lnTo>
                  <a:lnTo>
                    <a:pt x="574119" y="444075"/>
                  </a:lnTo>
                  <a:lnTo>
                    <a:pt x="574659" y="436768"/>
                  </a:lnTo>
                  <a:lnTo>
                    <a:pt x="572436" y="429795"/>
                  </a:lnTo>
                  <a:lnTo>
                    <a:pt x="567547" y="424037"/>
                  </a:lnTo>
                  <a:lnTo>
                    <a:pt x="552528" y="412286"/>
                  </a:lnTo>
                  <a:close/>
                </a:path>
                <a:path w="631189" h="497839">
                  <a:moveTo>
                    <a:pt x="575929" y="382381"/>
                  </a:moveTo>
                  <a:lnTo>
                    <a:pt x="552528" y="412286"/>
                  </a:lnTo>
                  <a:lnTo>
                    <a:pt x="567547" y="424037"/>
                  </a:lnTo>
                  <a:lnTo>
                    <a:pt x="572436" y="429795"/>
                  </a:lnTo>
                  <a:lnTo>
                    <a:pt x="574659" y="436768"/>
                  </a:lnTo>
                  <a:lnTo>
                    <a:pt x="574119" y="444075"/>
                  </a:lnTo>
                  <a:lnTo>
                    <a:pt x="570722" y="450834"/>
                  </a:lnTo>
                  <a:lnTo>
                    <a:pt x="564983" y="455743"/>
                  </a:lnTo>
                  <a:lnTo>
                    <a:pt x="558053" y="458009"/>
                  </a:lnTo>
                  <a:lnTo>
                    <a:pt x="611871" y="458009"/>
                  </a:lnTo>
                  <a:lnTo>
                    <a:pt x="575929" y="382381"/>
                  </a:lnTo>
                  <a:close/>
                </a:path>
                <a:path w="631189" h="497839">
                  <a:moveTo>
                    <a:pt x="16589" y="0"/>
                  </a:moveTo>
                  <a:lnTo>
                    <a:pt x="9659" y="2260"/>
                  </a:lnTo>
                  <a:lnTo>
                    <a:pt x="3921" y="7223"/>
                  </a:lnTo>
                  <a:lnTo>
                    <a:pt x="525" y="13962"/>
                  </a:lnTo>
                  <a:lnTo>
                    <a:pt x="0" y="21224"/>
                  </a:lnTo>
                  <a:lnTo>
                    <a:pt x="2260" y="28154"/>
                  </a:lnTo>
                  <a:lnTo>
                    <a:pt x="7223" y="33893"/>
                  </a:lnTo>
                  <a:lnTo>
                    <a:pt x="529001" y="442353"/>
                  </a:lnTo>
                  <a:lnTo>
                    <a:pt x="552528" y="412286"/>
                  </a:lnTo>
                  <a:lnTo>
                    <a:pt x="30591" y="3921"/>
                  </a:lnTo>
                  <a:lnTo>
                    <a:pt x="23852" y="525"/>
                  </a:lnTo>
                  <a:lnTo>
                    <a:pt x="1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13966" y="2163317"/>
              <a:ext cx="1821180" cy="647700"/>
            </a:xfrm>
            <a:custGeom>
              <a:avLst/>
              <a:gdLst/>
              <a:ahLst/>
              <a:cxnLst/>
              <a:rect l="l" t="t" r="r" b="b"/>
              <a:pathLst>
                <a:path w="1821179" h="647700">
                  <a:moveTo>
                    <a:pt x="1713230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713230" y="647700"/>
                  </a:lnTo>
                  <a:lnTo>
                    <a:pt x="1755225" y="639208"/>
                  </a:lnTo>
                  <a:lnTo>
                    <a:pt x="1789541" y="616061"/>
                  </a:lnTo>
                  <a:lnTo>
                    <a:pt x="1812688" y="581745"/>
                  </a:lnTo>
                  <a:lnTo>
                    <a:pt x="1821180" y="539750"/>
                  </a:lnTo>
                  <a:lnTo>
                    <a:pt x="1821180" y="107950"/>
                  </a:lnTo>
                  <a:lnTo>
                    <a:pt x="1812688" y="65954"/>
                  </a:lnTo>
                  <a:lnTo>
                    <a:pt x="1789541" y="31638"/>
                  </a:lnTo>
                  <a:lnTo>
                    <a:pt x="1755225" y="8491"/>
                  </a:lnTo>
                  <a:lnTo>
                    <a:pt x="1713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3966" y="2163317"/>
              <a:ext cx="1821180" cy="647700"/>
            </a:xfrm>
            <a:custGeom>
              <a:avLst/>
              <a:gdLst/>
              <a:ahLst/>
              <a:cxnLst/>
              <a:rect l="l" t="t" r="r" b="b"/>
              <a:pathLst>
                <a:path w="1821179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713230" y="0"/>
                  </a:lnTo>
                  <a:lnTo>
                    <a:pt x="1755225" y="8491"/>
                  </a:lnTo>
                  <a:lnTo>
                    <a:pt x="1789541" y="31638"/>
                  </a:lnTo>
                  <a:lnTo>
                    <a:pt x="1812688" y="65954"/>
                  </a:lnTo>
                  <a:lnTo>
                    <a:pt x="1821180" y="107950"/>
                  </a:lnTo>
                  <a:lnTo>
                    <a:pt x="1821180" y="539750"/>
                  </a:lnTo>
                  <a:lnTo>
                    <a:pt x="1812688" y="581745"/>
                  </a:lnTo>
                  <a:lnTo>
                    <a:pt x="1789541" y="616061"/>
                  </a:lnTo>
                  <a:lnTo>
                    <a:pt x="1755225" y="639208"/>
                  </a:lnTo>
                  <a:lnTo>
                    <a:pt x="1713230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73985" y="2184272"/>
            <a:ext cx="1499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Rotor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laminates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(electrical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steel)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1019" y="2953511"/>
            <a:ext cx="3030220" cy="2299335"/>
            <a:chOff x="541019" y="2953511"/>
            <a:chExt cx="3030220" cy="2299335"/>
          </a:xfrm>
        </p:grpSpPr>
        <p:sp>
          <p:nvSpPr>
            <p:cNvPr id="24" name="object 24"/>
            <p:cNvSpPr/>
            <p:nvPr/>
          </p:nvSpPr>
          <p:spPr>
            <a:xfrm>
              <a:off x="2842323" y="3371151"/>
              <a:ext cx="728980" cy="828675"/>
            </a:xfrm>
            <a:custGeom>
              <a:avLst/>
              <a:gdLst/>
              <a:ahLst/>
              <a:cxnLst/>
              <a:rect l="l" t="t" r="r" b="b"/>
              <a:pathLst>
                <a:path w="728979" h="828675">
                  <a:moveTo>
                    <a:pt x="639030" y="754750"/>
                  </a:moveTo>
                  <a:lnTo>
                    <a:pt x="610425" y="779843"/>
                  </a:lnTo>
                  <a:lnTo>
                    <a:pt x="728662" y="828103"/>
                  </a:lnTo>
                  <a:lnTo>
                    <a:pt x="714891" y="775557"/>
                  </a:lnTo>
                  <a:lnTo>
                    <a:pt x="664654" y="775557"/>
                  </a:lnTo>
                  <a:lnTo>
                    <a:pt x="657602" y="773683"/>
                  </a:lnTo>
                  <a:lnTo>
                    <a:pt x="651573" y="769048"/>
                  </a:lnTo>
                  <a:lnTo>
                    <a:pt x="639030" y="754750"/>
                  </a:lnTo>
                  <a:close/>
                </a:path>
                <a:path w="728979" h="828675">
                  <a:moveTo>
                    <a:pt x="667717" y="729586"/>
                  </a:moveTo>
                  <a:lnTo>
                    <a:pt x="639030" y="754750"/>
                  </a:lnTo>
                  <a:lnTo>
                    <a:pt x="651573" y="769048"/>
                  </a:lnTo>
                  <a:lnTo>
                    <a:pt x="657602" y="773683"/>
                  </a:lnTo>
                  <a:lnTo>
                    <a:pt x="664654" y="775557"/>
                  </a:lnTo>
                  <a:lnTo>
                    <a:pt x="671897" y="774620"/>
                  </a:lnTo>
                  <a:lnTo>
                    <a:pt x="678497" y="770826"/>
                  </a:lnTo>
                  <a:lnTo>
                    <a:pt x="683061" y="764797"/>
                  </a:lnTo>
                  <a:lnTo>
                    <a:pt x="684911" y="757745"/>
                  </a:lnTo>
                  <a:lnTo>
                    <a:pt x="683998" y="750502"/>
                  </a:lnTo>
                  <a:lnTo>
                    <a:pt x="680275" y="743902"/>
                  </a:lnTo>
                  <a:lnTo>
                    <a:pt x="667717" y="729586"/>
                  </a:lnTo>
                  <a:close/>
                </a:path>
                <a:path w="728979" h="828675">
                  <a:moveTo>
                    <a:pt x="696277" y="704532"/>
                  </a:moveTo>
                  <a:lnTo>
                    <a:pt x="667717" y="729586"/>
                  </a:lnTo>
                  <a:lnTo>
                    <a:pt x="680275" y="743902"/>
                  </a:lnTo>
                  <a:lnTo>
                    <a:pt x="683998" y="750502"/>
                  </a:lnTo>
                  <a:lnTo>
                    <a:pt x="664654" y="775557"/>
                  </a:lnTo>
                  <a:lnTo>
                    <a:pt x="714891" y="775557"/>
                  </a:lnTo>
                  <a:lnTo>
                    <a:pt x="696277" y="704532"/>
                  </a:lnTo>
                  <a:close/>
                </a:path>
                <a:path w="728979" h="828675">
                  <a:moveTo>
                    <a:pt x="20208" y="0"/>
                  </a:moveTo>
                  <a:lnTo>
                    <a:pt x="12959" y="912"/>
                  </a:lnTo>
                  <a:lnTo>
                    <a:pt x="6413" y="4635"/>
                  </a:lnTo>
                  <a:lnTo>
                    <a:pt x="1849" y="10681"/>
                  </a:lnTo>
                  <a:lnTo>
                    <a:pt x="0" y="17764"/>
                  </a:lnTo>
                  <a:lnTo>
                    <a:pt x="912" y="25013"/>
                  </a:lnTo>
                  <a:lnTo>
                    <a:pt x="4635" y="31559"/>
                  </a:lnTo>
                  <a:lnTo>
                    <a:pt x="639030" y="754750"/>
                  </a:lnTo>
                  <a:lnTo>
                    <a:pt x="667717" y="729586"/>
                  </a:lnTo>
                  <a:lnTo>
                    <a:pt x="33337" y="6413"/>
                  </a:lnTo>
                  <a:lnTo>
                    <a:pt x="27291" y="1849"/>
                  </a:lnTo>
                  <a:lnTo>
                    <a:pt x="202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48433" y="2972561"/>
              <a:ext cx="1242060" cy="647700"/>
            </a:xfrm>
            <a:custGeom>
              <a:avLst/>
              <a:gdLst/>
              <a:ahLst/>
              <a:cxnLst/>
              <a:rect l="l" t="t" r="r" b="b"/>
              <a:pathLst>
                <a:path w="1242060" h="647700">
                  <a:moveTo>
                    <a:pt x="1134110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134110" y="647700"/>
                  </a:lnTo>
                  <a:lnTo>
                    <a:pt x="1176105" y="639208"/>
                  </a:lnTo>
                  <a:lnTo>
                    <a:pt x="1210421" y="616061"/>
                  </a:lnTo>
                  <a:lnTo>
                    <a:pt x="1233568" y="581745"/>
                  </a:lnTo>
                  <a:lnTo>
                    <a:pt x="1242060" y="539750"/>
                  </a:lnTo>
                  <a:lnTo>
                    <a:pt x="1242060" y="107950"/>
                  </a:lnTo>
                  <a:lnTo>
                    <a:pt x="1233568" y="65954"/>
                  </a:lnTo>
                  <a:lnTo>
                    <a:pt x="1210421" y="31638"/>
                  </a:lnTo>
                  <a:lnTo>
                    <a:pt x="1176105" y="8491"/>
                  </a:lnTo>
                  <a:lnTo>
                    <a:pt x="11341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48433" y="2972561"/>
              <a:ext cx="1242060" cy="647700"/>
            </a:xfrm>
            <a:custGeom>
              <a:avLst/>
              <a:gdLst/>
              <a:ahLst/>
              <a:cxnLst/>
              <a:rect l="l" t="t" r="r" b="b"/>
              <a:pathLst>
                <a:path w="1242060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134110" y="0"/>
                  </a:lnTo>
                  <a:lnTo>
                    <a:pt x="1176105" y="8491"/>
                  </a:lnTo>
                  <a:lnTo>
                    <a:pt x="1210421" y="31638"/>
                  </a:lnTo>
                  <a:lnTo>
                    <a:pt x="1233568" y="65954"/>
                  </a:lnTo>
                  <a:lnTo>
                    <a:pt x="1242060" y="107950"/>
                  </a:lnTo>
                  <a:lnTo>
                    <a:pt x="1242060" y="539750"/>
                  </a:lnTo>
                  <a:lnTo>
                    <a:pt x="1233568" y="581745"/>
                  </a:lnTo>
                  <a:lnTo>
                    <a:pt x="1210421" y="616061"/>
                  </a:lnTo>
                  <a:lnTo>
                    <a:pt x="1176105" y="639208"/>
                  </a:lnTo>
                  <a:lnTo>
                    <a:pt x="1134110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93900" y="4259961"/>
              <a:ext cx="248920" cy="992505"/>
            </a:xfrm>
            <a:custGeom>
              <a:avLst/>
              <a:gdLst/>
              <a:ahLst/>
              <a:cxnLst/>
              <a:rect l="l" t="t" r="r" b="b"/>
              <a:pathLst>
                <a:path w="248919" h="992504">
                  <a:moveTo>
                    <a:pt x="173778" y="884038"/>
                  </a:moveTo>
                  <a:lnTo>
                    <a:pt x="136398" y="891539"/>
                  </a:lnTo>
                  <a:lnTo>
                    <a:pt x="215011" y="992377"/>
                  </a:lnTo>
                  <a:lnTo>
                    <a:pt x="235237" y="917701"/>
                  </a:lnTo>
                  <a:lnTo>
                    <a:pt x="200025" y="917701"/>
                  </a:lnTo>
                  <a:lnTo>
                    <a:pt x="192405" y="917664"/>
                  </a:lnTo>
                  <a:lnTo>
                    <a:pt x="185642" y="914828"/>
                  </a:lnTo>
                  <a:lnTo>
                    <a:pt x="180451" y="909683"/>
                  </a:lnTo>
                  <a:lnTo>
                    <a:pt x="177546" y="902715"/>
                  </a:lnTo>
                  <a:lnTo>
                    <a:pt x="173778" y="884038"/>
                  </a:lnTo>
                  <a:close/>
                </a:path>
                <a:path w="248919" h="992504">
                  <a:moveTo>
                    <a:pt x="211117" y="876545"/>
                  </a:moveTo>
                  <a:lnTo>
                    <a:pt x="173778" y="884038"/>
                  </a:lnTo>
                  <a:lnTo>
                    <a:pt x="177569" y="902771"/>
                  </a:lnTo>
                  <a:lnTo>
                    <a:pt x="180451" y="909683"/>
                  </a:lnTo>
                  <a:lnTo>
                    <a:pt x="185642" y="914828"/>
                  </a:lnTo>
                  <a:lnTo>
                    <a:pt x="192405" y="917664"/>
                  </a:lnTo>
                  <a:lnTo>
                    <a:pt x="200025" y="917701"/>
                  </a:lnTo>
                  <a:lnTo>
                    <a:pt x="206972" y="914725"/>
                  </a:lnTo>
                  <a:lnTo>
                    <a:pt x="212074" y="909510"/>
                  </a:lnTo>
                  <a:lnTo>
                    <a:pt x="214866" y="902771"/>
                  </a:lnTo>
                  <a:lnTo>
                    <a:pt x="214884" y="895222"/>
                  </a:lnTo>
                  <a:lnTo>
                    <a:pt x="211117" y="876545"/>
                  </a:lnTo>
                  <a:close/>
                </a:path>
                <a:path w="248919" h="992504">
                  <a:moveTo>
                    <a:pt x="248412" y="869061"/>
                  </a:moveTo>
                  <a:lnTo>
                    <a:pt x="211117" y="876545"/>
                  </a:lnTo>
                  <a:lnTo>
                    <a:pt x="214884" y="895222"/>
                  </a:lnTo>
                  <a:lnTo>
                    <a:pt x="214866" y="902771"/>
                  </a:lnTo>
                  <a:lnTo>
                    <a:pt x="212074" y="909510"/>
                  </a:lnTo>
                  <a:lnTo>
                    <a:pt x="206972" y="914725"/>
                  </a:lnTo>
                  <a:lnTo>
                    <a:pt x="200025" y="917701"/>
                  </a:lnTo>
                  <a:lnTo>
                    <a:pt x="235237" y="917701"/>
                  </a:lnTo>
                  <a:lnTo>
                    <a:pt x="248412" y="869061"/>
                  </a:lnTo>
                  <a:close/>
                </a:path>
                <a:path w="248919" h="992504">
                  <a:moveTo>
                    <a:pt x="14859" y="0"/>
                  </a:moveTo>
                  <a:lnTo>
                    <a:pt x="7911" y="2905"/>
                  </a:lnTo>
                  <a:lnTo>
                    <a:pt x="2809" y="8096"/>
                  </a:lnTo>
                  <a:lnTo>
                    <a:pt x="17" y="14858"/>
                  </a:lnTo>
                  <a:lnTo>
                    <a:pt x="0" y="22478"/>
                  </a:lnTo>
                  <a:lnTo>
                    <a:pt x="173778" y="884038"/>
                  </a:lnTo>
                  <a:lnTo>
                    <a:pt x="211117" y="876545"/>
                  </a:lnTo>
                  <a:lnTo>
                    <a:pt x="37337" y="14858"/>
                  </a:lnTo>
                  <a:lnTo>
                    <a:pt x="34432" y="7911"/>
                  </a:lnTo>
                  <a:lnTo>
                    <a:pt x="29241" y="2809"/>
                  </a:lnTo>
                  <a:lnTo>
                    <a:pt x="22479" y="17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0069" y="3874769"/>
              <a:ext cx="1243965" cy="649605"/>
            </a:xfrm>
            <a:custGeom>
              <a:avLst/>
              <a:gdLst/>
              <a:ahLst/>
              <a:cxnLst/>
              <a:rect l="l" t="t" r="r" b="b"/>
              <a:pathLst>
                <a:path w="1243964" h="649604">
                  <a:moveTo>
                    <a:pt x="1135380" y="0"/>
                  </a:moveTo>
                  <a:lnTo>
                    <a:pt x="108203" y="0"/>
                  </a:lnTo>
                  <a:lnTo>
                    <a:pt x="66088" y="8495"/>
                  </a:lnTo>
                  <a:lnTo>
                    <a:pt x="31694" y="31670"/>
                  </a:lnTo>
                  <a:lnTo>
                    <a:pt x="8504" y="66061"/>
                  </a:lnTo>
                  <a:lnTo>
                    <a:pt x="0" y="108203"/>
                  </a:lnTo>
                  <a:lnTo>
                    <a:pt x="0" y="541019"/>
                  </a:lnTo>
                  <a:lnTo>
                    <a:pt x="8504" y="583162"/>
                  </a:lnTo>
                  <a:lnTo>
                    <a:pt x="31694" y="617553"/>
                  </a:lnTo>
                  <a:lnTo>
                    <a:pt x="66088" y="640728"/>
                  </a:lnTo>
                  <a:lnTo>
                    <a:pt x="108203" y="649223"/>
                  </a:lnTo>
                  <a:lnTo>
                    <a:pt x="1135380" y="649223"/>
                  </a:lnTo>
                  <a:lnTo>
                    <a:pt x="1177522" y="640728"/>
                  </a:lnTo>
                  <a:lnTo>
                    <a:pt x="1211913" y="617553"/>
                  </a:lnTo>
                  <a:lnTo>
                    <a:pt x="1235088" y="583162"/>
                  </a:lnTo>
                  <a:lnTo>
                    <a:pt x="1243584" y="541019"/>
                  </a:lnTo>
                  <a:lnTo>
                    <a:pt x="1243584" y="108203"/>
                  </a:lnTo>
                  <a:lnTo>
                    <a:pt x="1235088" y="66061"/>
                  </a:lnTo>
                  <a:lnTo>
                    <a:pt x="1211913" y="31670"/>
                  </a:lnTo>
                  <a:lnTo>
                    <a:pt x="1177522" y="8495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069" y="3874769"/>
              <a:ext cx="1243965" cy="649605"/>
            </a:xfrm>
            <a:custGeom>
              <a:avLst/>
              <a:gdLst/>
              <a:ahLst/>
              <a:cxnLst/>
              <a:rect l="l" t="t" r="r" b="b"/>
              <a:pathLst>
                <a:path w="1243964" h="649604">
                  <a:moveTo>
                    <a:pt x="0" y="108203"/>
                  </a:moveTo>
                  <a:lnTo>
                    <a:pt x="8504" y="66061"/>
                  </a:lnTo>
                  <a:lnTo>
                    <a:pt x="31694" y="31670"/>
                  </a:lnTo>
                  <a:lnTo>
                    <a:pt x="66088" y="8495"/>
                  </a:lnTo>
                  <a:lnTo>
                    <a:pt x="108203" y="0"/>
                  </a:lnTo>
                  <a:lnTo>
                    <a:pt x="1135380" y="0"/>
                  </a:lnTo>
                  <a:lnTo>
                    <a:pt x="1177522" y="8495"/>
                  </a:lnTo>
                  <a:lnTo>
                    <a:pt x="1211913" y="31670"/>
                  </a:lnTo>
                  <a:lnTo>
                    <a:pt x="1235088" y="66061"/>
                  </a:lnTo>
                  <a:lnTo>
                    <a:pt x="1243584" y="108203"/>
                  </a:lnTo>
                  <a:lnTo>
                    <a:pt x="1243584" y="541019"/>
                  </a:lnTo>
                  <a:lnTo>
                    <a:pt x="1235088" y="583162"/>
                  </a:lnTo>
                  <a:lnTo>
                    <a:pt x="1211913" y="617553"/>
                  </a:lnTo>
                  <a:lnTo>
                    <a:pt x="1177522" y="640728"/>
                  </a:lnTo>
                  <a:lnTo>
                    <a:pt x="1135380" y="649223"/>
                  </a:lnTo>
                  <a:lnTo>
                    <a:pt x="108203" y="649223"/>
                  </a:lnTo>
                  <a:lnTo>
                    <a:pt x="66088" y="640728"/>
                  </a:lnTo>
                  <a:lnTo>
                    <a:pt x="31694" y="617553"/>
                  </a:lnTo>
                  <a:lnTo>
                    <a:pt x="8504" y="583162"/>
                  </a:lnTo>
                  <a:lnTo>
                    <a:pt x="0" y="541019"/>
                  </a:lnTo>
                  <a:lnTo>
                    <a:pt x="0" y="108203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12698" y="3131058"/>
            <a:ext cx="2238375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65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Rotor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axle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1508760" indent="8699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Roller Bearing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908542" y="967739"/>
            <a:ext cx="1624330" cy="797560"/>
            <a:chOff x="8908542" y="967739"/>
            <a:chExt cx="1624330" cy="797560"/>
          </a:xfrm>
        </p:grpSpPr>
        <p:sp>
          <p:nvSpPr>
            <p:cNvPr id="32" name="object 32"/>
            <p:cNvSpPr/>
            <p:nvPr/>
          </p:nvSpPr>
          <p:spPr>
            <a:xfrm>
              <a:off x="8908542" y="1281963"/>
              <a:ext cx="744855" cy="483234"/>
            </a:xfrm>
            <a:custGeom>
              <a:avLst/>
              <a:gdLst/>
              <a:ahLst/>
              <a:cxnLst/>
              <a:rect l="l" t="t" r="r" b="b"/>
              <a:pathLst>
                <a:path w="744854" h="483235">
                  <a:moveTo>
                    <a:pt x="65531" y="373227"/>
                  </a:moveTo>
                  <a:lnTo>
                    <a:pt x="0" y="482955"/>
                  </a:lnTo>
                  <a:lnTo>
                    <a:pt x="127126" y="469493"/>
                  </a:lnTo>
                  <a:lnTo>
                    <a:pt x="114955" y="450470"/>
                  </a:lnTo>
                  <a:lnTo>
                    <a:pt x="83476" y="450470"/>
                  </a:lnTo>
                  <a:lnTo>
                    <a:pt x="76152" y="450284"/>
                  </a:lnTo>
                  <a:lnTo>
                    <a:pt x="69423" y="447383"/>
                  </a:lnTo>
                  <a:lnTo>
                    <a:pt x="64134" y="441934"/>
                  </a:lnTo>
                  <a:lnTo>
                    <a:pt x="61440" y="434861"/>
                  </a:lnTo>
                  <a:lnTo>
                    <a:pt x="61626" y="427551"/>
                  </a:lnTo>
                  <a:lnTo>
                    <a:pt x="64527" y="420860"/>
                  </a:lnTo>
                  <a:lnTo>
                    <a:pt x="69976" y="415645"/>
                  </a:lnTo>
                  <a:lnTo>
                    <a:pt x="86083" y="405346"/>
                  </a:lnTo>
                  <a:lnTo>
                    <a:pt x="65531" y="373227"/>
                  </a:lnTo>
                  <a:close/>
                </a:path>
                <a:path w="744854" h="483235">
                  <a:moveTo>
                    <a:pt x="86083" y="405346"/>
                  </a:moveTo>
                  <a:lnTo>
                    <a:pt x="69976" y="415645"/>
                  </a:lnTo>
                  <a:lnTo>
                    <a:pt x="64527" y="420860"/>
                  </a:lnTo>
                  <a:lnTo>
                    <a:pt x="61626" y="427551"/>
                  </a:lnTo>
                  <a:lnTo>
                    <a:pt x="61440" y="434861"/>
                  </a:lnTo>
                  <a:lnTo>
                    <a:pt x="64134" y="441934"/>
                  </a:lnTo>
                  <a:lnTo>
                    <a:pt x="69423" y="447383"/>
                  </a:lnTo>
                  <a:lnTo>
                    <a:pt x="76152" y="450284"/>
                  </a:lnTo>
                  <a:lnTo>
                    <a:pt x="83476" y="450470"/>
                  </a:lnTo>
                  <a:lnTo>
                    <a:pt x="90550" y="447776"/>
                  </a:lnTo>
                  <a:lnTo>
                    <a:pt x="106643" y="437480"/>
                  </a:lnTo>
                  <a:lnTo>
                    <a:pt x="86083" y="405346"/>
                  </a:lnTo>
                  <a:close/>
                </a:path>
                <a:path w="744854" h="483235">
                  <a:moveTo>
                    <a:pt x="106643" y="437480"/>
                  </a:moveTo>
                  <a:lnTo>
                    <a:pt x="90550" y="447776"/>
                  </a:lnTo>
                  <a:lnTo>
                    <a:pt x="83476" y="450470"/>
                  </a:lnTo>
                  <a:lnTo>
                    <a:pt x="114955" y="450470"/>
                  </a:lnTo>
                  <a:lnTo>
                    <a:pt x="106643" y="437480"/>
                  </a:lnTo>
                  <a:close/>
                </a:path>
                <a:path w="744854" h="483235">
                  <a:moveTo>
                    <a:pt x="722645" y="0"/>
                  </a:moveTo>
                  <a:lnTo>
                    <a:pt x="715644" y="2768"/>
                  </a:lnTo>
                  <a:lnTo>
                    <a:pt x="86083" y="405346"/>
                  </a:lnTo>
                  <a:lnTo>
                    <a:pt x="106643" y="437480"/>
                  </a:lnTo>
                  <a:lnTo>
                    <a:pt x="736091" y="34772"/>
                  </a:lnTo>
                  <a:lnTo>
                    <a:pt x="741541" y="29557"/>
                  </a:lnTo>
                  <a:lnTo>
                    <a:pt x="744442" y="22865"/>
                  </a:lnTo>
                  <a:lnTo>
                    <a:pt x="744628" y="15555"/>
                  </a:lnTo>
                  <a:lnTo>
                    <a:pt x="741933" y="8483"/>
                  </a:lnTo>
                  <a:lnTo>
                    <a:pt x="736647" y="3036"/>
                  </a:lnTo>
                  <a:lnTo>
                    <a:pt x="729932" y="148"/>
                  </a:lnTo>
                  <a:lnTo>
                    <a:pt x="72264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69730" y="986789"/>
              <a:ext cx="1243965" cy="649605"/>
            </a:xfrm>
            <a:custGeom>
              <a:avLst/>
              <a:gdLst/>
              <a:ahLst/>
              <a:cxnLst/>
              <a:rect l="l" t="t" r="r" b="b"/>
              <a:pathLst>
                <a:path w="1243965" h="649605">
                  <a:moveTo>
                    <a:pt x="1135379" y="0"/>
                  </a:moveTo>
                  <a:lnTo>
                    <a:pt x="108203" y="0"/>
                  </a:ln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495" y="583162"/>
                  </a:lnTo>
                  <a:lnTo>
                    <a:pt x="31670" y="617553"/>
                  </a:lnTo>
                  <a:lnTo>
                    <a:pt x="66061" y="640728"/>
                  </a:lnTo>
                  <a:lnTo>
                    <a:pt x="108203" y="649224"/>
                  </a:lnTo>
                  <a:lnTo>
                    <a:pt x="1135379" y="649224"/>
                  </a:lnTo>
                  <a:lnTo>
                    <a:pt x="1177522" y="640728"/>
                  </a:lnTo>
                  <a:lnTo>
                    <a:pt x="1211913" y="617553"/>
                  </a:lnTo>
                  <a:lnTo>
                    <a:pt x="1235088" y="583162"/>
                  </a:lnTo>
                  <a:lnTo>
                    <a:pt x="1243584" y="541020"/>
                  </a:lnTo>
                  <a:lnTo>
                    <a:pt x="1243584" y="108204"/>
                  </a:lnTo>
                  <a:lnTo>
                    <a:pt x="1235088" y="66061"/>
                  </a:lnTo>
                  <a:lnTo>
                    <a:pt x="1211913" y="31670"/>
                  </a:lnTo>
                  <a:lnTo>
                    <a:pt x="1177522" y="8495"/>
                  </a:lnTo>
                  <a:lnTo>
                    <a:pt x="1135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69730" y="986789"/>
              <a:ext cx="1243965" cy="649605"/>
            </a:xfrm>
            <a:custGeom>
              <a:avLst/>
              <a:gdLst/>
              <a:ahLst/>
              <a:cxnLst/>
              <a:rect l="l" t="t" r="r" b="b"/>
              <a:pathLst>
                <a:path w="1243965" h="649605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135379" y="0"/>
                  </a:lnTo>
                  <a:lnTo>
                    <a:pt x="1177522" y="8495"/>
                  </a:lnTo>
                  <a:lnTo>
                    <a:pt x="1211913" y="31670"/>
                  </a:lnTo>
                  <a:lnTo>
                    <a:pt x="1235088" y="66061"/>
                  </a:lnTo>
                  <a:lnTo>
                    <a:pt x="1243584" y="108204"/>
                  </a:lnTo>
                  <a:lnTo>
                    <a:pt x="1243584" y="541020"/>
                  </a:lnTo>
                  <a:lnTo>
                    <a:pt x="1235088" y="583162"/>
                  </a:lnTo>
                  <a:lnTo>
                    <a:pt x="1211913" y="617553"/>
                  </a:lnTo>
                  <a:lnTo>
                    <a:pt x="1177522" y="640728"/>
                  </a:lnTo>
                  <a:lnTo>
                    <a:pt x="1135379" y="649224"/>
                  </a:lnTo>
                  <a:lnTo>
                    <a:pt x="108203" y="649224"/>
                  </a:lnTo>
                  <a:lnTo>
                    <a:pt x="66061" y="640728"/>
                  </a:lnTo>
                  <a:lnTo>
                    <a:pt x="31670" y="617553"/>
                  </a:lnTo>
                  <a:lnTo>
                    <a:pt x="8495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523603" y="1008634"/>
            <a:ext cx="73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Roller Bearing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names</a:t>
            </a:r>
            <a:r>
              <a:rPr spc="-25" dirty="0"/>
              <a:t> </a:t>
            </a:r>
            <a:r>
              <a:rPr spc="-10" dirty="0"/>
              <a:t>(5/5)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21223" y="4584"/>
            <a:ext cx="6719570" cy="6520815"/>
            <a:chOff x="5221223" y="4584"/>
            <a:chExt cx="6719570" cy="6520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2135" y="1092708"/>
              <a:ext cx="4290060" cy="4344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4584"/>
              <a:ext cx="6719316" cy="6520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035289" y="5698997"/>
              <a:ext cx="1092835" cy="455930"/>
            </a:xfrm>
            <a:custGeom>
              <a:avLst/>
              <a:gdLst/>
              <a:ahLst/>
              <a:cxnLst/>
              <a:rect l="l" t="t" r="r" b="b"/>
              <a:pathLst>
                <a:path w="1092834" h="455929">
                  <a:moveTo>
                    <a:pt x="1016761" y="0"/>
                  </a:moveTo>
                  <a:lnTo>
                    <a:pt x="75945" y="0"/>
                  </a:lnTo>
                  <a:lnTo>
                    <a:pt x="46398" y="5967"/>
                  </a:lnTo>
                  <a:lnTo>
                    <a:pt x="22256" y="22242"/>
                  </a:lnTo>
                  <a:lnTo>
                    <a:pt x="5972" y="46382"/>
                  </a:lnTo>
                  <a:lnTo>
                    <a:pt x="0" y="75945"/>
                  </a:lnTo>
                  <a:lnTo>
                    <a:pt x="0" y="379729"/>
                  </a:lnTo>
                  <a:lnTo>
                    <a:pt x="5972" y="409293"/>
                  </a:lnTo>
                  <a:lnTo>
                    <a:pt x="22256" y="433433"/>
                  </a:lnTo>
                  <a:lnTo>
                    <a:pt x="46398" y="449708"/>
                  </a:lnTo>
                  <a:lnTo>
                    <a:pt x="75945" y="455675"/>
                  </a:lnTo>
                  <a:lnTo>
                    <a:pt x="1016761" y="455675"/>
                  </a:lnTo>
                  <a:lnTo>
                    <a:pt x="1046309" y="449708"/>
                  </a:lnTo>
                  <a:lnTo>
                    <a:pt x="1070451" y="433433"/>
                  </a:lnTo>
                  <a:lnTo>
                    <a:pt x="1086735" y="409293"/>
                  </a:lnTo>
                  <a:lnTo>
                    <a:pt x="1092707" y="379729"/>
                  </a:lnTo>
                  <a:lnTo>
                    <a:pt x="1092707" y="75945"/>
                  </a:lnTo>
                  <a:lnTo>
                    <a:pt x="1086735" y="46382"/>
                  </a:lnTo>
                  <a:lnTo>
                    <a:pt x="1070451" y="22242"/>
                  </a:lnTo>
                  <a:lnTo>
                    <a:pt x="1046309" y="5967"/>
                  </a:lnTo>
                  <a:lnTo>
                    <a:pt x="1016761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35289" y="5698997"/>
              <a:ext cx="1092835" cy="455930"/>
            </a:xfrm>
            <a:custGeom>
              <a:avLst/>
              <a:gdLst/>
              <a:ahLst/>
              <a:cxnLst/>
              <a:rect l="l" t="t" r="r" b="b"/>
              <a:pathLst>
                <a:path w="1092834" h="455929">
                  <a:moveTo>
                    <a:pt x="0" y="75945"/>
                  </a:moveTo>
                  <a:lnTo>
                    <a:pt x="5972" y="46382"/>
                  </a:lnTo>
                  <a:lnTo>
                    <a:pt x="22256" y="22242"/>
                  </a:lnTo>
                  <a:lnTo>
                    <a:pt x="46398" y="5967"/>
                  </a:lnTo>
                  <a:lnTo>
                    <a:pt x="75945" y="0"/>
                  </a:lnTo>
                  <a:lnTo>
                    <a:pt x="1016761" y="0"/>
                  </a:lnTo>
                  <a:lnTo>
                    <a:pt x="1046309" y="5967"/>
                  </a:lnTo>
                  <a:lnTo>
                    <a:pt x="1070451" y="22242"/>
                  </a:lnTo>
                  <a:lnTo>
                    <a:pt x="1086735" y="46382"/>
                  </a:lnTo>
                  <a:lnTo>
                    <a:pt x="1092707" y="75945"/>
                  </a:lnTo>
                  <a:lnTo>
                    <a:pt x="1092707" y="379729"/>
                  </a:lnTo>
                  <a:lnTo>
                    <a:pt x="1086735" y="409293"/>
                  </a:lnTo>
                  <a:lnTo>
                    <a:pt x="1070451" y="433433"/>
                  </a:lnTo>
                  <a:lnTo>
                    <a:pt x="1046309" y="449708"/>
                  </a:lnTo>
                  <a:lnTo>
                    <a:pt x="1016761" y="455675"/>
                  </a:lnTo>
                  <a:lnTo>
                    <a:pt x="75945" y="455675"/>
                  </a:lnTo>
                  <a:lnTo>
                    <a:pt x="46398" y="449708"/>
                  </a:lnTo>
                  <a:lnTo>
                    <a:pt x="22256" y="433433"/>
                  </a:lnTo>
                  <a:lnTo>
                    <a:pt x="5972" y="409293"/>
                  </a:lnTo>
                  <a:lnTo>
                    <a:pt x="0" y="379729"/>
                  </a:lnTo>
                  <a:lnTo>
                    <a:pt x="0" y="75945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89163" y="5762955"/>
            <a:ext cx="58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38516" y="4526279"/>
            <a:ext cx="1077595" cy="464820"/>
            <a:chOff x="7938516" y="4526279"/>
            <a:chExt cx="1077595" cy="464820"/>
          </a:xfrm>
        </p:grpSpPr>
        <p:sp>
          <p:nvSpPr>
            <p:cNvPr id="10" name="object 10"/>
            <p:cNvSpPr/>
            <p:nvPr/>
          </p:nvSpPr>
          <p:spPr>
            <a:xfrm>
              <a:off x="7957566" y="4545329"/>
              <a:ext cx="1039494" cy="426720"/>
            </a:xfrm>
            <a:custGeom>
              <a:avLst/>
              <a:gdLst/>
              <a:ahLst/>
              <a:cxnLst/>
              <a:rect l="l" t="t" r="r" b="b"/>
              <a:pathLst>
                <a:path w="1039495" h="426720">
                  <a:moveTo>
                    <a:pt x="968248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20"/>
                  </a:lnTo>
                  <a:lnTo>
                    <a:pt x="968248" y="426720"/>
                  </a:lnTo>
                  <a:lnTo>
                    <a:pt x="995916" y="421126"/>
                  </a:lnTo>
                  <a:lnTo>
                    <a:pt x="1018524" y="405876"/>
                  </a:lnTo>
                  <a:lnTo>
                    <a:pt x="1033774" y="383268"/>
                  </a:lnTo>
                  <a:lnTo>
                    <a:pt x="1039367" y="355600"/>
                  </a:lnTo>
                  <a:lnTo>
                    <a:pt x="1039367" y="71120"/>
                  </a:lnTo>
                  <a:lnTo>
                    <a:pt x="1033774" y="43451"/>
                  </a:lnTo>
                  <a:lnTo>
                    <a:pt x="1018524" y="20843"/>
                  </a:lnTo>
                  <a:lnTo>
                    <a:pt x="995916" y="5593"/>
                  </a:lnTo>
                  <a:lnTo>
                    <a:pt x="968248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57566" y="4545329"/>
              <a:ext cx="1039494" cy="426720"/>
            </a:xfrm>
            <a:custGeom>
              <a:avLst/>
              <a:gdLst/>
              <a:ahLst/>
              <a:cxnLst/>
              <a:rect l="l" t="t" r="r" b="b"/>
              <a:pathLst>
                <a:path w="1039495" h="426720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19" y="0"/>
                  </a:lnTo>
                  <a:lnTo>
                    <a:pt x="968248" y="0"/>
                  </a:lnTo>
                  <a:lnTo>
                    <a:pt x="995916" y="5593"/>
                  </a:lnTo>
                  <a:lnTo>
                    <a:pt x="1018524" y="20843"/>
                  </a:lnTo>
                  <a:lnTo>
                    <a:pt x="1033774" y="43451"/>
                  </a:lnTo>
                  <a:lnTo>
                    <a:pt x="1039367" y="71120"/>
                  </a:lnTo>
                  <a:lnTo>
                    <a:pt x="1039367" y="355600"/>
                  </a:lnTo>
                  <a:lnTo>
                    <a:pt x="1033774" y="383268"/>
                  </a:lnTo>
                  <a:lnTo>
                    <a:pt x="1018524" y="405876"/>
                  </a:lnTo>
                  <a:lnTo>
                    <a:pt x="995916" y="421126"/>
                  </a:lnTo>
                  <a:lnTo>
                    <a:pt x="968248" y="426720"/>
                  </a:lnTo>
                  <a:lnTo>
                    <a:pt x="71119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06867" y="4594605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Rotor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55385" y="1741816"/>
            <a:ext cx="4785995" cy="2783840"/>
            <a:chOff x="5755385" y="1741816"/>
            <a:chExt cx="4785995" cy="2783840"/>
          </a:xfrm>
        </p:grpSpPr>
        <p:sp>
          <p:nvSpPr>
            <p:cNvPr id="14" name="object 14"/>
            <p:cNvSpPr/>
            <p:nvPr/>
          </p:nvSpPr>
          <p:spPr>
            <a:xfrm>
              <a:off x="5755386" y="1817369"/>
              <a:ext cx="3660140" cy="1442085"/>
            </a:xfrm>
            <a:custGeom>
              <a:avLst/>
              <a:gdLst/>
              <a:ahLst/>
              <a:cxnLst/>
              <a:rect l="l" t="t" r="r" b="b"/>
              <a:pathLst>
                <a:path w="3660140" h="1442085">
                  <a:moveTo>
                    <a:pt x="3659886" y="1129284"/>
                  </a:moveTo>
                  <a:lnTo>
                    <a:pt x="3533267" y="1112774"/>
                  </a:lnTo>
                  <a:lnTo>
                    <a:pt x="3545700" y="1148753"/>
                  </a:lnTo>
                  <a:lnTo>
                    <a:pt x="2822498" y="1399413"/>
                  </a:lnTo>
                  <a:lnTo>
                    <a:pt x="110667" y="34378"/>
                  </a:lnTo>
                  <a:lnTo>
                    <a:pt x="115989" y="23812"/>
                  </a:lnTo>
                  <a:lnTo>
                    <a:pt x="127762" y="381"/>
                  </a:lnTo>
                  <a:lnTo>
                    <a:pt x="0" y="0"/>
                  </a:lnTo>
                  <a:lnTo>
                    <a:pt x="76454" y="102489"/>
                  </a:lnTo>
                  <a:lnTo>
                    <a:pt x="93560" y="68440"/>
                  </a:lnTo>
                  <a:lnTo>
                    <a:pt x="2795168" y="1428318"/>
                  </a:lnTo>
                  <a:lnTo>
                    <a:pt x="2795270" y="1429004"/>
                  </a:lnTo>
                  <a:lnTo>
                    <a:pt x="2799105" y="1435519"/>
                  </a:lnTo>
                  <a:lnTo>
                    <a:pt x="2804960" y="1439913"/>
                  </a:lnTo>
                  <a:lnTo>
                    <a:pt x="2812034" y="1441818"/>
                  </a:lnTo>
                  <a:lnTo>
                    <a:pt x="2819527" y="1440815"/>
                  </a:lnTo>
                  <a:lnTo>
                    <a:pt x="2820873" y="1440357"/>
                  </a:lnTo>
                  <a:lnTo>
                    <a:pt x="2824276" y="1441272"/>
                  </a:lnTo>
                  <a:lnTo>
                    <a:pt x="2831528" y="1440345"/>
                  </a:lnTo>
                  <a:lnTo>
                    <a:pt x="2837916" y="1436801"/>
                  </a:lnTo>
                  <a:lnTo>
                    <a:pt x="2840532" y="1433537"/>
                  </a:lnTo>
                  <a:lnTo>
                    <a:pt x="3558133" y="1184694"/>
                  </a:lnTo>
                  <a:lnTo>
                    <a:pt x="3570605" y="1220724"/>
                  </a:lnTo>
                  <a:lnTo>
                    <a:pt x="3647973" y="1141488"/>
                  </a:lnTo>
                  <a:lnTo>
                    <a:pt x="3659886" y="112928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362" y="1741816"/>
              <a:ext cx="2270843" cy="135073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41769" y="2850388"/>
              <a:ext cx="2059305" cy="408305"/>
            </a:xfrm>
            <a:custGeom>
              <a:avLst/>
              <a:gdLst/>
              <a:ahLst/>
              <a:cxnLst/>
              <a:rect l="l" t="t" r="r" b="b"/>
              <a:pathLst>
                <a:path w="2059304" h="408304">
                  <a:moveTo>
                    <a:pt x="115829" y="37516"/>
                  </a:moveTo>
                  <a:lnTo>
                    <a:pt x="109342" y="75128"/>
                  </a:lnTo>
                  <a:lnTo>
                    <a:pt x="2037206" y="408177"/>
                  </a:lnTo>
                  <a:lnTo>
                    <a:pt x="2044803" y="407953"/>
                  </a:lnTo>
                  <a:lnTo>
                    <a:pt x="2051494" y="404955"/>
                  </a:lnTo>
                  <a:lnTo>
                    <a:pt x="2056566" y="399694"/>
                  </a:lnTo>
                  <a:lnTo>
                    <a:pt x="2059304" y="392684"/>
                  </a:lnTo>
                  <a:lnTo>
                    <a:pt x="2059080" y="385105"/>
                  </a:lnTo>
                  <a:lnTo>
                    <a:pt x="2056082" y="378444"/>
                  </a:lnTo>
                  <a:lnTo>
                    <a:pt x="2050821" y="373378"/>
                  </a:lnTo>
                  <a:lnTo>
                    <a:pt x="2043810" y="370586"/>
                  </a:lnTo>
                  <a:lnTo>
                    <a:pt x="115829" y="37516"/>
                  </a:lnTo>
                  <a:close/>
                </a:path>
                <a:path w="2059304" h="408304">
                  <a:moveTo>
                    <a:pt x="122300" y="0"/>
                  </a:moveTo>
                  <a:lnTo>
                    <a:pt x="0" y="36829"/>
                  </a:lnTo>
                  <a:lnTo>
                    <a:pt x="102870" y="112649"/>
                  </a:lnTo>
                  <a:lnTo>
                    <a:pt x="109342" y="75128"/>
                  </a:lnTo>
                  <a:lnTo>
                    <a:pt x="90550" y="71882"/>
                  </a:lnTo>
                  <a:lnTo>
                    <a:pt x="83540" y="69089"/>
                  </a:lnTo>
                  <a:lnTo>
                    <a:pt x="78279" y="64023"/>
                  </a:lnTo>
                  <a:lnTo>
                    <a:pt x="75281" y="57362"/>
                  </a:lnTo>
                  <a:lnTo>
                    <a:pt x="75056" y="49784"/>
                  </a:lnTo>
                  <a:lnTo>
                    <a:pt x="77795" y="42773"/>
                  </a:lnTo>
                  <a:lnTo>
                    <a:pt x="82867" y="37512"/>
                  </a:lnTo>
                  <a:lnTo>
                    <a:pt x="89558" y="34514"/>
                  </a:lnTo>
                  <a:lnTo>
                    <a:pt x="97154" y="34289"/>
                  </a:lnTo>
                  <a:lnTo>
                    <a:pt x="116386" y="34289"/>
                  </a:lnTo>
                  <a:lnTo>
                    <a:pt x="122300" y="0"/>
                  </a:lnTo>
                  <a:close/>
                </a:path>
                <a:path w="2059304" h="408304">
                  <a:moveTo>
                    <a:pt x="97154" y="34289"/>
                  </a:moveTo>
                  <a:lnTo>
                    <a:pt x="89558" y="34514"/>
                  </a:lnTo>
                  <a:lnTo>
                    <a:pt x="82864" y="37516"/>
                  </a:lnTo>
                  <a:lnTo>
                    <a:pt x="77795" y="42773"/>
                  </a:lnTo>
                  <a:lnTo>
                    <a:pt x="75056" y="49784"/>
                  </a:lnTo>
                  <a:lnTo>
                    <a:pt x="75281" y="57362"/>
                  </a:lnTo>
                  <a:lnTo>
                    <a:pt x="78279" y="64023"/>
                  </a:lnTo>
                  <a:lnTo>
                    <a:pt x="83540" y="69089"/>
                  </a:lnTo>
                  <a:lnTo>
                    <a:pt x="90550" y="71882"/>
                  </a:lnTo>
                  <a:lnTo>
                    <a:pt x="109342" y="75128"/>
                  </a:lnTo>
                  <a:lnTo>
                    <a:pt x="115829" y="37516"/>
                  </a:lnTo>
                  <a:lnTo>
                    <a:pt x="97154" y="34289"/>
                  </a:lnTo>
                  <a:close/>
                </a:path>
                <a:path w="2059304" h="408304">
                  <a:moveTo>
                    <a:pt x="116386" y="34289"/>
                  </a:moveTo>
                  <a:lnTo>
                    <a:pt x="97154" y="34289"/>
                  </a:lnTo>
                  <a:lnTo>
                    <a:pt x="115829" y="37516"/>
                  </a:lnTo>
                  <a:lnTo>
                    <a:pt x="116386" y="3428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7836" y="2398926"/>
              <a:ext cx="4463278" cy="212621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74605" y="6009538"/>
            <a:ext cx="1875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Photos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Tesla </a:t>
            </a:r>
            <a:r>
              <a:rPr sz="1200" dirty="0">
                <a:latin typeface="Calibri"/>
                <a:cs typeface="Calibri"/>
              </a:rPr>
              <a:t>Model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rear </a:t>
            </a:r>
            <a:r>
              <a:rPr sz="1200" dirty="0">
                <a:latin typeface="Calibri"/>
                <a:cs typeface="Calibri"/>
              </a:rPr>
              <a:t>EM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laminates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Stefan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Skoog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4196" y="1424762"/>
            <a:ext cx="3907154" cy="197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Calibri"/>
                <a:cs typeface="Calibri"/>
              </a:rPr>
              <a:t>Torque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“inside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airgap”.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Air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gap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length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=</a:t>
            </a:r>
            <a:endParaRPr sz="1600" dirty="0">
              <a:latin typeface="Calibri"/>
              <a:cs typeface="Calibri"/>
            </a:endParaRPr>
          </a:p>
          <a:p>
            <a:pPr marL="12700" marR="62484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Stator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Inner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radius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Rotor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radius </a:t>
            </a:r>
            <a:r>
              <a:rPr sz="1600" dirty="0">
                <a:latin typeface="Calibri"/>
                <a:cs typeface="Calibri"/>
              </a:rPr>
              <a:t>(Usually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1.0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mm)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Active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=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Active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length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*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Stator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radius</a:t>
            </a:r>
            <a:r>
              <a:rPr sz="1600" dirty="0">
                <a:latin typeface="Calibri"/>
                <a:cs typeface="Calibri"/>
              </a:rPr>
              <a:t>²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*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Pi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3-</a:t>
            </a:r>
            <a:r>
              <a:rPr dirty="0"/>
              <a:t>phase</a:t>
            </a:r>
            <a:r>
              <a:rPr spc="-40" dirty="0"/>
              <a:t> </a:t>
            </a:r>
            <a:r>
              <a:rPr dirty="0"/>
              <a:t>sinusoidal</a:t>
            </a:r>
            <a:r>
              <a:rPr spc="-40" dirty="0"/>
              <a:t> </a:t>
            </a:r>
            <a:r>
              <a:rPr dirty="0"/>
              <a:t>current</a:t>
            </a:r>
            <a:r>
              <a:rPr spc="-55" dirty="0"/>
              <a:t> </a:t>
            </a:r>
            <a:r>
              <a:rPr spc="-20" dirty="0"/>
              <a:t>feed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123" y="1740788"/>
            <a:ext cx="4725670" cy="37795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When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coil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sinusoidal,</a:t>
            </a:r>
            <a:endParaRPr sz="2800" dirty="0">
              <a:latin typeface="Calibri"/>
              <a:cs typeface="Calibri"/>
            </a:endParaRPr>
          </a:p>
          <a:p>
            <a:pPr marL="12700" marR="570230">
              <a:lnSpc>
                <a:spcPts val="3020"/>
              </a:lnSpc>
              <a:spcBef>
                <a:spcPts val="10"/>
              </a:spcBef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120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degrees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separated,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total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magnetic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flux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appear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rotate.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 dirty="0">
              <a:latin typeface="Calibri"/>
              <a:cs typeface="Calibri"/>
            </a:endParaRPr>
          </a:p>
          <a:p>
            <a:pPr marL="12700" marR="524510">
              <a:lnSpc>
                <a:spcPts val="3030"/>
              </a:lnSpc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rotor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illustration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DC,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i.e.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equivalent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permanent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magnet.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pic>
        <p:nvPicPr>
          <p:cNvPr id="12" name="图片 11" descr="卡通人物&#10;&#10;低可信度描述已自动生成">
            <a:extLst>
              <a:ext uri="{FF2B5EF4-FFF2-40B4-BE49-F238E27FC236}">
                <a16:creationId xmlns:a16="http://schemas.microsoft.com/office/drawing/2014/main" id="{20C0E173-B9B5-D686-D156-0D6E4E43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03642"/>
            <a:ext cx="5938416" cy="44538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1850593"/>
            <a:ext cx="6127115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40"/>
              </a:lnSpc>
              <a:spcBef>
                <a:spcPts val="100"/>
              </a:spcBef>
            </a:pPr>
            <a:r>
              <a:rPr sz="6000" dirty="0"/>
              <a:t>Electric</a:t>
            </a:r>
            <a:r>
              <a:rPr sz="6000" spc="-15" dirty="0"/>
              <a:t> </a:t>
            </a:r>
            <a:r>
              <a:rPr sz="6000" dirty="0"/>
              <a:t>Machines</a:t>
            </a:r>
            <a:r>
              <a:rPr sz="6000" spc="-35" dirty="0"/>
              <a:t> </a:t>
            </a:r>
            <a:r>
              <a:rPr sz="6000" spc="-50" dirty="0"/>
              <a:t>–</a:t>
            </a:r>
            <a:endParaRPr sz="6000"/>
          </a:p>
          <a:p>
            <a:pPr marL="12700">
              <a:lnSpc>
                <a:spcPts val="6840"/>
              </a:lnSpc>
            </a:pPr>
            <a:r>
              <a:rPr sz="6000" dirty="0"/>
              <a:t>Electrical</a:t>
            </a:r>
            <a:r>
              <a:rPr sz="6000" spc="-105" dirty="0"/>
              <a:t> </a:t>
            </a:r>
            <a:r>
              <a:rPr sz="6000" spc="-10" dirty="0"/>
              <a:t>properties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magnetic-</a:t>
            </a:r>
            <a:r>
              <a:rPr dirty="0"/>
              <a:t>electric</a:t>
            </a:r>
            <a:r>
              <a:rPr spc="-20" dirty="0"/>
              <a:t> </a:t>
            </a:r>
            <a:r>
              <a:rPr dirty="0"/>
              <a:t>circuit</a:t>
            </a:r>
            <a:r>
              <a:rPr spc="-5" dirty="0"/>
              <a:t> </a:t>
            </a:r>
            <a:r>
              <a:rPr sz="2800" spc="-10" dirty="0"/>
              <a:t>(revisit)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88086" y="1362583"/>
            <a:ext cx="420560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35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low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currents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rotor </a:t>
            </a:r>
            <a:r>
              <a:rPr sz="2400" b="1" dirty="0">
                <a:latin typeface="Calibri"/>
                <a:cs typeface="Calibri"/>
              </a:rPr>
              <a:t>standstill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winding </a:t>
            </a:r>
            <a:r>
              <a:rPr sz="2400" dirty="0">
                <a:latin typeface="Calibri"/>
                <a:cs typeface="Calibri"/>
              </a:rPr>
              <a:t>behave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electrically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big </a:t>
            </a:r>
            <a:r>
              <a:rPr sz="2400" spc="-10" dirty="0">
                <a:latin typeface="Calibri"/>
                <a:cs typeface="Calibri"/>
              </a:rPr>
              <a:t>inductance.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simplified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one </a:t>
            </a:r>
            <a:r>
              <a:rPr sz="2400" dirty="0">
                <a:latin typeface="Calibri"/>
                <a:cs typeface="Calibri"/>
              </a:rPr>
              <a:t>inductance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electrical diagrams.</a:t>
            </a:r>
            <a:endParaRPr sz="2400" dirty="0">
              <a:latin typeface="Calibri"/>
              <a:cs typeface="Calibri"/>
            </a:endParaRPr>
          </a:p>
          <a:p>
            <a:pPr marL="355600" marR="14732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windings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usually Y-</a:t>
            </a:r>
            <a:r>
              <a:rPr sz="2400" dirty="0">
                <a:latin typeface="Calibri"/>
                <a:cs typeface="Calibri"/>
              </a:rPr>
              <a:t>connected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three- </a:t>
            </a:r>
            <a:r>
              <a:rPr sz="2400" dirty="0">
                <a:latin typeface="Calibri"/>
                <a:cs typeface="Calibri"/>
              </a:rPr>
              <a:t>wire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neutral conductor.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37218" y="2363977"/>
            <a:ext cx="2820670" cy="2821940"/>
            <a:chOff x="9237218" y="2363977"/>
            <a:chExt cx="2820670" cy="28219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7218" y="2363977"/>
              <a:ext cx="2820415" cy="2821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5084" y="3531108"/>
              <a:ext cx="597407" cy="557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9496" y="4149217"/>
              <a:ext cx="780923" cy="7960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658" y="2602864"/>
              <a:ext cx="780923" cy="7960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86416" y="3642360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443483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443483" y="245363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86416" y="3642360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0" y="245363"/>
                  </a:moveTo>
                  <a:lnTo>
                    <a:pt x="443483" y="245363"/>
                  </a:lnTo>
                  <a:lnTo>
                    <a:pt x="443483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38561" y="3708064"/>
            <a:ext cx="165735" cy="1162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623550" y="3636009"/>
            <a:ext cx="456565" cy="259715"/>
            <a:chOff x="10623550" y="3636009"/>
            <a:chExt cx="456565" cy="259715"/>
          </a:xfrm>
        </p:grpSpPr>
        <p:sp>
          <p:nvSpPr>
            <p:cNvPr id="13" name="object 13"/>
            <p:cNvSpPr/>
            <p:nvPr/>
          </p:nvSpPr>
          <p:spPr>
            <a:xfrm>
              <a:off x="10629900" y="3642359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5" h="247014">
                  <a:moveTo>
                    <a:pt x="443483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443483" y="246887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29900" y="3642359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5" h="247014">
                  <a:moveTo>
                    <a:pt x="0" y="246887"/>
                  </a:moveTo>
                  <a:lnTo>
                    <a:pt x="443483" y="246887"/>
                  </a:lnTo>
                  <a:lnTo>
                    <a:pt x="443483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782045" y="3721321"/>
            <a:ext cx="165735" cy="901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4808" y="2562986"/>
            <a:ext cx="2018664" cy="2402840"/>
            <a:chOff x="9824808" y="2562986"/>
            <a:chExt cx="2018664" cy="2402840"/>
          </a:xfrm>
        </p:grpSpPr>
        <p:sp>
          <p:nvSpPr>
            <p:cNvPr id="17" name="object 17"/>
            <p:cNvSpPr/>
            <p:nvPr/>
          </p:nvSpPr>
          <p:spPr>
            <a:xfrm>
              <a:off x="9978644" y="2737103"/>
              <a:ext cx="1782445" cy="2063750"/>
            </a:xfrm>
            <a:custGeom>
              <a:avLst/>
              <a:gdLst/>
              <a:ahLst/>
              <a:cxnLst/>
              <a:rect l="l" t="t" r="r" b="b"/>
              <a:pathLst>
                <a:path w="1782445" h="2063750">
                  <a:moveTo>
                    <a:pt x="414655" y="383540"/>
                  </a:moveTo>
                  <a:lnTo>
                    <a:pt x="194818" y="0"/>
                  </a:lnTo>
                  <a:lnTo>
                    <a:pt x="0" y="111633"/>
                  </a:lnTo>
                  <a:lnTo>
                    <a:pt x="219837" y="495173"/>
                  </a:lnTo>
                  <a:lnTo>
                    <a:pt x="414655" y="383540"/>
                  </a:lnTo>
                  <a:close/>
                </a:path>
                <a:path w="1782445" h="2063750">
                  <a:moveTo>
                    <a:pt x="429133" y="1679575"/>
                  </a:moveTo>
                  <a:lnTo>
                    <a:pt x="234188" y="1568196"/>
                  </a:lnTo>
                  <a:lnTo>
                    <a:pt x="14732" y="1951990"/>
                  </a:lnTo>
                  <a:lnTo>
                    <a:pt x="209677" y="2063369"/>
                  </a:lnTo>
                  <a:lnTo>
                    <a:pt x="429133" y="1679575"/>
                  </a:lnTo>
                  <a:close/>
                </a:path>
                <a:path w="1782445" h="2063750">
                  <a:moveTo>
                    <a:pt x="1782064" y="926604"/>
                  </a:moveTo>
                  <a:lnTo>
                    <a:pt x="1338580" y="926604"/>
                  </a:lnTo>
                  <a:lnTo>
                    <a:pt x="1338580" y="1150620"/>
                  </a:lnTo>
                  <a:lnTo>
                    <a:pt x="1782064" y="1150620"/>
                  </a:lnTo>
                  <a:lnTo>
                    <a:pt x="1782064" y="92660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4071" y="3531108"/>
              <a:ext cx="598931" cy="5562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3134" y="4169625"/>
              <a:ext cx="780923" cy="7960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808" y="2562986"/>
              <a:ext cx="780961" cy="79603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480418" y="3923792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A+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76892" y="3923792"/>
            <a:ext cx="165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A-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53293" y="2768041"/>
            <a:ext cx="18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B+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54182" y="4580331"/>
            <a:ext cx="1822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C+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43309" y="3009391"/>
            <a:ext cx="153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C-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0003" y="4365497"/>
            <a:ext cx="157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B-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5897" y="2530094"/>
            <a:ext cx="1176020" cy="426720"/>
            <a:chOff x="6295897" y="2530094"/>
            <a:chExt cx="1176020" cy="426720"/>
          </a:xfrm>
        </p:grpSpPr>
        <p:sp>
          <p:nvSpPr>
            <p:cNvPr id="28" name="object 28"/>
            <p:cNvSpPr/>
            <p:nvPr/>
          </p:nvSpPr>
          <p:spPr>
            <a:xfrm>
              <a:off x="6409181" y="2542794"/>
              <a:ext cx="945515" cy="346075"/>
            </a:xfrm>
            <a:custGeom>
              <a:avLst/>
              <a:gdLst/>
              <a:ahLst/>
              <a:cxnLst/>
              <a:rect l="l" t="t" r="r" b="b"/>
              <a:pathLst>
                <a:path w="945515" h="346075">
                  <a:moveTo>
                    <a:pt x="137160" y="345439"/>
                  </a:moveTo>
                  <a:lnTo>
                    <a:pt x="145674" y="302436"/>
                  </a:lnTo>
                  <a:lnTo>
                    <a:pt x="169084" y="267255"/>
                  </a:lnTo>
                  <a:lnTo>
                    <a:pt x="203900" y="243480"/>
                  </a:lnTo>
                  <a:lnTo>
                    <a:pt x="246634" y="234695"/>
                  </a:lnTo>
                  <a:lnTo>
                    <a:pt x="289357" y="243276"/>
                  </a:lnTo>
                  <a:lnTo>
                    <a:pt x="324294" y="266858"/>
                  </a:lnTo>
                  <a:lnTo>
                    <a:pt x="347896" y="301918"/>
                  </a:lnTo>
                  <a:lnTo>
                    <a:pt x="356615" y="344931"/>
                  </a:lnTo>
                  <a:lnTo>
                    <a:pt x="356615" y="345185"/>
                  </a:lnTo>
                </a:path>
                <a:path w="945515" h="346075">
                  <a:moveTo>
                    <a:pt x="356615" y="345439"/>
                  </a:moveTo>
                  <a:lnTo>
                    <a:pt x="365196" y="302436"/>
                  </a:lnTo>
                  <a:lnTo>
                    <a:pt x="388778" y="267255"/>
                  </a:lnTo>
                  <a:lnTo>
                    <a:pt x="423838" y="243480"/>
                  </a:lnTo>
                  <a:lnTo>
                    <a:pt x="466851" y="234695"/>
                  </a:lnTo>
                  <a:lnTo>
                    <a:pt x="509855" y="243276"/>
                  </a:lnTo>
                  <a:lnTo>
                    <a:pt x="545036" y="266858"/>
                  </a:lnTo>
                  <a:lnTo>
                    <a:pt x="568811" y="301918"/>
                  </a:lnTo>
                  <a:lnTo>
                    <a:pt x="577595" y="344931"/>
                  </a:lnTo>
                  <a:lnTo>
                    <a:pt x="577595" y="345185"/>
                  </a:lnTo>
                </a:path>
                <a:path w="945515" h="346075">
                  <a:moveTo>
                    <a:pt x="577595" y="345439"/>
                  </a:moveTo>
                  <a:lnTo>
                    <a:pt x="586110" y="302436"/>
                  </a:lnTo>
                  <a:lnTo>
                    <a:pt x="609520" y="267255"/>
                  </a:lnTo>
                  <a:lnTo>
                    <a:pt x="644336" y="243480"/>
                  </a:lnTo>
                  <a:lnTo>
                    <a:pt x="687069" y="234695"/>
                  </a:lnTo>
                  <a:lnTo>
                    <a:pt x="729793" y="243276"/>
                  </a:lnTo>
                  <a:lnTo>
                    <a:pt x="764730" y="266858"/>
                  </a:lnTo>
                  <a:lnTo>
                    <a:pt x="788332" y="301918"/>
                  </a:lnTo>
                  <a:lnTo>
                    <a:pt x="797051" y="344931"/>
                  </a:lnTo>
                  <a:lnTo>
                    <a:pt x="797051" y="345185"/>
                  </a:lnTo>
                </a:path>
                <a:path w="945515" h="346075">
                  <a:moveTo>
                    <a:pt x="138048" y="345947"/>
                  </a:moveTo>
                  <a:lnTo>
                    <a:pt x="0" y="345947"/>
                  </a:lnTo>
                </a:path>
                <a:path w="945515" h="346075">
                  <a:moveTo>
                    <a:pt x="945007" y="345947"/>
                  </a:moveTo>
                  <a:lnTo>
                    <a:pt x="804671" y="345947"/>
                  </a:lnTo>
                </a:path>
                <a:path w="945515" h="346075">
                  <a:moveTo>
                    <a:pt x="146303" y="109981"/>
                  </a:moveTo>
                  <a:lnTo>
                    <a:pt x="154884" y="67258"/>
                  </a:lnTo>
                  <a:lnTo>
                    <a:pt x="178466" y="32321"/>
                  </a:lnTo>
                  <a:lnTo>
                    <a:pt x="213526" y="8719"/>
                  </a:lnTo>
                  <a:lnTo>
                    <a:pt x="256539" y="0"/>
                  </a:lnTo>
                  <a:lnTo>
                    <a:pt x="299543" y="8514"/>
                  </a:lnTo>
                  <a:lnTo>
                    <a:pt x="334724" y="31924"/>
                  </a:lnTo>
                  <a:lnTo>
                    <a:pt x="358499" y="66740"/>
                  </a:lnTo>
                  <a:lnTo>
                    <a:pt x="367284" y="109473"/>
                  </a:lnTo>
                  <a:lnTo>
                    <a:pt x="367284" y="109600"/>
                  </a:lnTo>
                </a:path>
                <a:path w="945515" h="346075">
                  <a:moveTo>
                    <a:pt x="367284" y="109981"/>
                  </a:moveTo>
                  <a:lnTo>
                    <a:pt x="375798" y="67258"/>
                  </a:lnTo>
                  <a:lnTo>
                    <a:pt x="399208" y="32321"/>
                  </a:lnTo>
                  <a:lnTo>
                    <a:pt x="434024" y="8719"/>
                  </a:lnTo>
                  <a:lnTo>
                    <a:pt x="476758" y="0"/>
                  </a:lnTo>
                  <a:lnTo>
                    <a:pt x="519481" y="8514"/>
                  </a:lnTo>
                  <a:lnTo>
                    <a:pt x="554418" y="31924"/>
                  </a:lnTo>
                  <a:lnTo>
                    <a:pt x="578020" y="66740"/>
                  </a:lnTo>
                  <a:lnTo>
                    <a:pt x="586739" y="109473"/>
                  </a:lnTo>
                  <a:lnTo>
                    <a:pt x="586739" y="109600"/>
                  </a:lnTo>
                </a:path>
                <a:path w="945515" h="346075">
                  <a:moveTo>
                    <a:pt x="586739" y="109981"/>
                  </a:moveTo>
                  <a:lnTo>
                    <a:pt x="595254" y="67258"/>
                  </a:lnTo>
                  <a:lnTo>
                    <a:pt x="618664" y="32321"/>
                  </a:lnTo>
                  <a:lnTo>
                    <a:pt x="653480" y="8719"/>
                  </a:lnTo>
                  <a:lnTo>
                    <a:pt x="696213" y="0"/>
                  </a:lnTo>
                  <a:lnTo>
                    <a:pt x="738937" y="8514"/>
                  </a:lnTo>
                  <a:lnTo>
                    <a:pt x="773874" y="31924"/>
                  </a:lnTo>
                  <a:lnTo>
                    <a:pt x="797476" y="66740"/>
                  </a:lnTo>
                  <a:lnTo>
                    <a:pt x="806195" y="109473"/>
                  </a:lnTo>
                  <a:lnTo>
                    <a:pt x="806195" y="109600"/>
                  </a:lnTo>
                </a:path>
                <a:path w="945515" h="346075">
                  <a:moveTo>
                    <a:pt x="147192" y="109727"/>
                  </a:moveTo>
                  <a:lnTo>
                    <a:pt x="9143" y="109727"/>
                  </a:lnTo>
                </a:path>
                <a:path w="945515" h="346075">
                  <a:moveTo>
                    <a:pt x="944244" y="109727"/>
                  </a:moveTo>
                  <a:lnTo>
                    <a:pt x="806195" y="109727"/>
                  </a:lnTo>
                </a:path>
              </a:pathLst>
            </a:custGeom>
            <a:ln w="25400">
              <a:solidFill>
                <a:srgbClr val="1D70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08597" y="259765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1D70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08597" y="282625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7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08597" y="282625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1D70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41869" y="2594610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8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41869" y="2594610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8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1D70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8821" y="282625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7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38821" y="282625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1D70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435346" y="1395221"/>
            <a:ext cx="1979930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89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Equivalent </a:t>
            </a:r>
            <a:r>
              <a:rPr sz="2400" dirty="0">
                <a:latin typeface="Calibri"/>
                <a:cs typeface="Calibri"/>
              </a:rPr>
              <a:t>electrical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circuit</a:t>
            </a:r>
            <a:endParaRPr sz="2400">
              <a:latin typeface="Calibri"/>
              <a:cs typeface="Calibri"/>
            </a:endParaRPr>
          </a:p>
          <a:p>
            <a:pPr marR="412115" algn="r">
              <a:lnSpc>
                <a:spcPct val="100000"/>
              </a:lnSpc>
              <a:spcBef>
                <a:spcPts val="1285"/>
              </a:spcBef>
            </a:pPr>
            <a:r>
              <a:rPr sz="1100" b="1" spc="-25" dirty="0">
                <a:latin typeface="Calibri"/>
                <a:cs typeface="Calibri"/>
              </a:rPr>
              <a:t>A+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48093" y="2837814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5" dirty="0">
                <a:latin typeface="Calibri"/>
                <a:cs typeface="Calibri"/>
              </a:rPr>
              <a:t>A-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95897" y="3542029"/>
            <a:ext cx="1176020" cy="426720"/>
            <a:chOff x="6295897" y="3542029"/>
            <a:chExt cx="1176020" cy="426720"/>
          </a:xfrm>
        </p:grpSpPr>
        <p:sp>
          <p:nvSpPr>
            <p:cNvPr id="39" name="object 39"/>
            <p:cNvSpPr/>
            <p:nvPr/>
          </p:nvSpPr>
          <p:spPr>
            <a:xfrm>
              <a:off x="6409181" y="3554729"/>
              <a:ext cx="945515" cy="346075"/>
            </a:xfrm>
            <a:custGeom>
              <a:avLst/>
              <a:gdLst/>
              <a:ahLst/>
              <a:cxnLst/>
              <a:rect l="l" t="t" r="r" b="b"/>
              <a:pathLst>
                <a:path w="945515" h="346075">
                  <a:moveTo>
                    <a:pt x="137160" y="345440"/>
                  </a:moveTo>
                  <a:lnTo>
                    <a:pt x="145674" y="302436"/>
                  </a:lnTo>
                  <a:lnTo>
                    <a:pt x="169084" y="267255"/>
                  </a:lnTo>
                  <a:lnTo>
                    <a:pt x="203900" y="243480"/>
                  </a:lnTo>
                  <a:lnTo>
                    <a:pt x="246634" y="234696"/>
                  </a:lnTo>
                  <a:lnTo>
                    <a:pt x="289357" y="243276"/>
                  </a:lnTo>
                  <a:lnTo>
                    <a:pt x="324294" y="266858"/>
                  </a:lnTo>
                  <a:lnTo>
                    <a:pt x="347896" y="301918"/>
                  </a:lnTo>
                  <a:lnTo>
                    <a:pt x="356615" y="344932"/>
                  </a:lnTo>
                  <a:lnTo>
                    <a:pt x="356615" y="345186"/>
                  </a:lnTo>
                </a:path>
                <a:path w="945515" h="346075">
                  <a:moveTo>
                    <a:pt x="356615" y="345440"/>
                  </a:moveTo>
                  <a:lnTo>
                    <a:pt x="365196" y="302436"/>
                  </a:lnTo>
                  <a:lnTo>
                    <a:pt x="388778" y="267255"/>
                  </a:lnTo>
                  <a:lnTo>
                    <a:pt x="423838" y="243480"/>
                  </a:lnTo>
                  <a:lnTo>
                    <a:pt x="466851" y="234696"/>
                  </a:lnTo>
                  <a:lnTo>
                    <a:pt x="509855" y="243276"/>
                  </a:lnTo>
                  <a:lnTo>
                    <a:pt x="545036" y="266858"/>
                  </a:lnTo>
                  <a:lnTo>
                    <a:pt x="568811" y="301918"/>
                  </a:lnTo>
                  <a:lnTo>
                    <a:pt x="577595" y="344932"/>
                  </a:lnTo>
                  <a:lnTo>
                    <a:pt x="577595" y="345186"/>
                  </a:lnTo>
                </a:path>
                <a:path w="945515" h="346075">
                  <a:moveTo>
                    <a:pt x="577595" y="345440"/>
                  </a:moveTo>
                  <a:lnTo>
                    <a:pt x="586110" y="302436"/>
                  </a:lnTo>
                  <a:lnTo>
                    <a:pt x="609520" y="267255"/>
                  </a:lnTo>
                  <a:lnTo>
                    <a:pt x="644336" y="243480"/>
                  </a:lnTo>
                  <a:lnTo>
                    <a:pt x="687069" y="234696"/>
                  </a:lnTo>
                  <a:lnTo>
                    <a:pt x="729793" y="243276"/>
                  </a:lnTo>
                  <a:lnTo>
                    <a:pt x="764730" y="266858"/>
                  </a:lnTo>
                  <a:lnTo>
                    <a:pt x="788332" y="301918"/>
                  </a:lnTo>
                  <a:lnTo>
                    <a:pt x="797051" y="344932"/>
                  </a:lnTo>
                  <a:lnTo>
                    <a:pt x="797051" y="345186"/>
                  </a:lnTo>
                </a:path>
                <a:path w="945515" h="346075">
                  <a:moveTo>
                    <a:pt x="138048" y="345948"/>
                  </a:moveTo>
                  <a:lnTo>
                    <a:pt x="0" y="345948"/>
                  </a:lnTo>
                </a:path>
                <a:path w="945515" h="346075">
                  <a:moveTo>
                    <a:pt x="945007" y="345948"/>
                  </a:moveTo>
                  <a:lnTo>
                    <a:pt x="804671" y="345948"/>
                  </a:lnTo>
                </a:path>
                <a:path w="945515" h="346075">
                  <a:moveTo>
                    <a:pt x="146303" y="109982"/>
                  </a:moveTo>
                  <a:lnTo>
                    <a:pt x="154884" y="67258"/>
                  </a:lnTo>
                  <a:lnTo>
                    <a:pt x="178466" y="32321"/>
                  </a:lnTo>
                  <a:lnTo>
                    <a:pt x="213526" y="8719"/>
                  </a:lnTo>
                  <a:lnTo>
                    <a:pt x="256539" y="0"/>
                  </a:lnTo>
                  <a:lnTo>
                    <a:pt x="299543" y="8514"/>
                  </a:lnTo>
                  <a:lnTo>
                    <a:pt x="334724" y="31924"/>
                  </a:lnTo>
                  <a:lnTo>
                    <a:pt x="358499" y="66740"/>
                  </a:lnTo>
                  <a:lnTo>
                    <a:pt x="367284" y="109474"/>
                  </a:lnTo>
                  <a:lnTo>
                    <a:pt x="367284" y="109728"/>
                  </a:lnTo>
                </a:path>
                <a:path w="945515" h="346075">
                  <a:moveTo>
                    <a:pt x="367284" y="109982"/>
                  </a:moveTo>
                  <a:lnTo>
                    <a:pt x="375798" y="67258"/>
                  </a:lnTo>
                  <a:lnTo>
                    <a:pt x="399208" y="32321"/>
                  </a:lnTo>
                  <a:lnTo>
                    <a:pt x="434024" y="8719"/>
                  </a:lnTo>
                  <a:lnTo>
                    <a:pt x="476758" y="0"/>
                  </a:lnTo>
                  <a:lnTo>
                    <a:pt x="519481" y="8514"/>
                  </a:lnTo>
                  <a:lnTo>
                    <a:pt x="554418" y="31924"/>
                  </a:lnTo>
                  <a:lnTo>
                    <a:pt x="578020" y="66740"/>
                  </a:lnTo>
                  <a:lnTo>
                    <a:pt x="586739" y="109474"/>
                  </a:lnTo>
                  <a:lnTo>
                    <a:pt x="586739" y="109728"/>
                  </a:lnTo>
                </a:path>
                <a:path w="945515" h="346075">
                  <a:moveTo>
                    <a:pt x="586739" y="109982"/>
                  </a:moveTo>
                  <a:lnTo>
                    <a:pt x="595254" y="67258"/>
                  </a:lnTo>
                  <a:lnTo>
                    <a:pt x="618664" y="32321"/>
                  </a:lnTo>
                  <a:lnTo>
                    <a:pt x="653480" y="8719"/>
                  </a:lnTo>
                  <a:lnTo>
                    <a:pt x="696213" y="0"/>
                  </a:lnTo>
                  <a:lnTo>
                    <a:pt x="738937" y="8514"/>
                  </a:lnTo>
                  <a:lnTo>
                    <a:pt x="773874" y="31924"/>
                  </a:lnTo>
                  <a:lnTo>
                    <a:pt x="797476" y="66740"/>
                  </a:lnTo>
                  <a:lnTo>
                    <a:pt x="806195" y="109474"/>
                  </a:lnTo>
                  <a:lnTo>
                    <a:pt x="806195" y="109728"/>
                  </a:lnTo>
                </a:path>
                <a:path w="945515" h="346075">
                  <a:moveTo>
                    <a:pt x="147192" y="109728"/>
                  </a:moveTo>
                  <a:lnTo>
                    <a:pt x="9143" y="109728"/>
                  </a:lnTo>
                </a:path>
                <a:path w="945515" h="346075">
                  <a:moveTo>
                    <a:pt x="944244" y="109728"/>
                  </a:moveTo>
                  <a:lnTo>
                    <a:pt x="806195" y="109728"/>
                  </a:lnTo>
                </a:path>
              </a:pathLst>
            </a:custGeom>
            <a:ln w="254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08597" y="3611117"/>
              <a:ext cx="117475" cy="116205"/>
            </a:xfrm>
            <a:custGeom>
              <a:avLst/>
              <a:gdLst/>
              <a:ahLst/>
              <a:cxnLst/>
              <a:rect l="l" t="t" r="r" b="b"/>
              <a:pathLst>
                <a:path w="117475" h="116204">
                  <a:moveTo>
                    <a:pt x="0" y="57911"/>
                  </a:moveTo>
                  <a:lnTo>
                    <a:pt x="4613" y="35361"/>
                  </a:lnTo>
                  <a:lnTo>
                    <a:pt x="17192" y="16954"/>
                  </a:lnTo>
                  <a:lnTo>
                    <a:pt x="35843" y="4548"/>
                  </a:lnTo>
                  <a:lnTo>
                    <a:pt x="58674" y="0"/>
                  </a:lnTo>
                  <a:lnTo>
                    <a:pt x="81504" y="4548"/>
                  </a:lnTo>
                  <a:lnTo>
                    <a:pt x="100155" y="16954"/>
                  </a:lnTo>
                  <a:lnTo>
                    <a:pt x="112734" y="35361"/>
                  </a:lnTo>
                  <a:lnTo>
                    <a:pt x="117348" y="57911"/>
                  </a:lnTo>
                  <a:lnTo>
                    <a:pt x="112734" y="80462"/>
                  </a:lnTo>
                  <a:lnTo>
                    <a:pt x="100155" y="98869"/>
                  </a:lnTo>
                  <a:lnTo>
                    <a:pt x="81504" y="111275"/>
                  </a:lnTo>
                  <a:lnTo>
                    <a:pt x="58674" y="115823"/>
                  </a:lnTo>
                  <a:lnTo>
                    <a:pt x="35843" y="111275"/>
                  </a:lnTo>
                  <a:lnTo>
                    <a:pt x="17192" y="98869"/>
                  </a:lnTo>
                  <a:lnTo>
                    <a:pt x="4613" y="80462"/>
                  </a:lnTo>
                  <a:lnTo>
                    <a:pt x="0" y="57911"/>
                  </a:lnTo>
                  <a:close/>
                </a:path>
              </a:pathLst>
            </a:custGeom>
            <a:ln w="254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08597" y="3838193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3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7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3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08597" y="3838193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3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3"/>
                  </a:lnTo>
                  <a:close/>
                </a:path>
              </a:pathLst>
            </a:custGeom>
            <a:ln w="254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41869" y="3606545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3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7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3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1869" y="3606545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3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3"/>
                  </a:lnTo>
                  <a:close/>
                </a:path>
              </a:pathLst>
            </a:custGeom>
            <a:ln w="25399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38821" y="3838193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3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7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3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38821" y="3838193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3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7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3"/>
                  </a:lnTo>
                  <a:close/>
                </a:path>
              </a:pathLst>
            </a:custGeom>
            <a:ln w="254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833361" y="3312667"/>
            <a:ext cx="1752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5" dirty="0">
                <a:latin typeface="Calibri"/>
                <a:cs typeface="Calibri"/>
              </a:rPr>
              <a:t>B+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43521" y="3907027"/>
            <a:ext cx="1479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latin typeface="Calibri"/>
                <a:cs typeface="Calibri"/>
              </a:rPr>
              <a:t>B-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295897" y="4593590"/>
            <a:ext cx="1176020" cy="426720"/>
            <a:chOff x="6295897" y="4593590"/>
            <a:chExt cx="1176020" cy="426720"/>
          </a:xfrm>
        </p:grpSpPr>
        <p:sp>
          <p:nvSpPr>
            <p:cNvPr id="50" name="object 50"/>
            <p:cNvSpPr/>
            <p:nvPr/>
          </p:nvSpPr>
          <p:spPr>
            <a:xfrm>
              <a:off x="6409181" y="4606290"/>
              <a:ext cx="945515" cy="346710"/>
            </a:xfrm>
            <a:custGeom>
              <a:avLst/>
              <a:gdLst/>
              <a:ahLst/>
              <a:cxnLst/>
              <a:rect l="l" t="t" r="r" b="b"/>
              <a:pathLst>
                <a:path w="945515" h="346710">
                  <a:moveTo>
                    <a:pt x="137160" y="346202"/>
                  </a:moveTo>
                  <a:lnTo>
                    <a:pt x="145674" y="303478"/>
                  </a:lnTo>
                  <a:lnTo>
                    <a:pt x="169084" y="268541"/>
                  </a:lnTo>
                  <a:lnTo>
                    <a:pt x="203900" y="244939"/>
                  </a:lnTo>
                  <a:lnTo>
                    <a:pt x="246634" y="236220"/>
                  </a:lnTo>
                  <a:lnTo>
                    <a:pt x="289357" y="244734"/>
                  </a:lnTo>
                  <a:lnTo>
                    <a:pt x="324294" y="268144"/>
                  </a:lnTo>
                  <a:lnTo>
                    <a:pt x="347896" y="302960"/>
                  </a:lnTo>
                  <a:lnTo>
                    <a:pt x="356615" y="345694"/>
                  </a:lnTo>
                  <a:lnTo>
                    <a:pt x="356615" y="345821"/>
                  </a:lnTo>
                </a:path>
                <a:path w="945515" h="346710">
                  <a:moveTo>
                    <a:pt x="356615" y="346202"/>
                  </a:moveTo>
                  <a:lnTo>
                    <a:pt x="365196" y="303478"/>
                  </a:lnTo>
                  <a:lnTo>
                    <a:pt x="388778" y="268541"/>
                  </a:lnTo>
                  <a:lnTo>
                    <a:pt x="423838" y="244939"/>
                  </a:lnTo>
                  <a:lnTo>
                    <a:pt x="466851" y="236220"/>
                  </a:lnTo>
                  <a:lnTo>
                    <a:pt x="509855" y="244734"/>
                  </a:lnTo>
                  <a:lnTo>
                    <a:pt x="545036" y="268144"/>
                  </a:lnTo>
                  <a:lnTo>
                    <a:pt x="568811" y="302960"/>
                  </a:lnTo>
                  <a:lnTo>
                    <a:pt x="577595" y="345694"/>
                  </a:lnTo>
                  <a:lnTo>
                    <a:pt x="577595" y="345821"/>
                  </a:lnTo>
                </a:path>
                <a:path w="945515" h="346710">
                  <a:moveTo>
                    <a:pt x="577595" y="346202"/>
                  </a:moveTo>
                  <a:lnTo>
                    <a:pt x="586110" y="303478"/>
                  </a:lnTo>
                  <a:lnTo>
                    <a:pt x="609520" y="268541"/>
                  </a:lnTo>
                  <a:lnTo>
                    <a:pt x="644336" y="244939"/>
                  </a:lnTo>
                  <a:lnTo>
                    <a:pt x="687069" y="236220"/>
                  </a:lnTo>
                  <a:lnTo>
                    <a:pt x="729793" y="244734"/>
                  </a:lnTo>
                  <a:lnTo>
                    <a:pt x="764730" y="268144"/>
                  </a:lnTo>
                  <a:lnTo>
                    <a:pt x="788332" y="302960"/>
                  </a:lnTo>
                  <a:lnTo>
                    <a:pt x="797051" y="345694"/>
                  </a:lnTo>
                  <a:lnTo>
                    <a:pt x="797051" y="345821"/>
                  </a:lnTo>
                </a:path>
                <a:path w="945515" h="346710">
                  <a:moveTo>
                    <a:pt x="138048" y="345948"/>
                  </a:moveTo>
                  <a:lnTo>
                    <a:pt x="0" y="345948"/>
                  </a:lnTo>
                </a:path>
                <a:path w="945515" h="346710">
                  <a:moveTo>
                    <a:pt x="945007" y="345948"/>
                  </a:moveTo>
                  <a:lnTo>
                    <a:pt x="804671" y="345948"/>
                  </a:lnTo>
                </a:path>
                <a:path w="945515" h="346710">
                  <a:moveTo>
                    <a:pt x="146303" y="109982"/>
                  </a:moveTo>
                  <a:lnTo>
                    <a:pt x="154884" y="67258"/>
                  </a:lnTo>
                  <a:lnTo>
                    <a:pt x="178466" y="32321"/>
                  </a:lnTo>
                  <a:lnTo>
                    <a:pt x="213526" y="8719"/>
                  </a:lnTo>
                  <a:lnTo>
                    <a:pt x="256539" y="0"/>
                  </a:lnTo>
                  <a:lnTo>
                    <a:pt x="299543" y="8514"/>
                  </a:lnTo>
                  <a:lnTo>
                    <a:pt x="334724" y="31924"/>
                  </a:lnTo>
                  <a:lnTo>
                    <a:pt x="358499" y="66740"/>
                  </a:lnTo>
                  <a:lnTo>
                    <a:pt x="367284" y="109474"/>
                  </a:lnTo>
                  <a:lnTo>
                    <a:pt x="367284" y="109601"/>
                  </a:lnTo>
                </a:path>
                <a:path w="945515" h="346710">
                  <a:moveTo>
                    <a:pt x="367284" y="109982"/>
                  </a:moveTo>
                  <a:lnTo>
                    <a:pt x="375798" y="67258"/>
                  </a:lnTo>
                  <a:lnTo>
                    <a:pt x="399208" y="32321"/>
                  </a:lnTo>
                  <a:lnTo>
                    <a:pt x="434024" y="8719"/>
                  </a:lnTo>
                  <a:lnTo>
                    <a:pt x="476758" y="0"/>
                  </a:lnTo>
                  <a:lnTo>
                    <a:pt x="519481" y="8514"/>
                  </a:lnTo>
                  <a:lnTo>
                    <a:pt x="554418" y="31924"/>
                  </a:lnTo>
                  <a:lnTo>
                    <a:pt x="578020" y="66740"/>
                  </a:lnTo>
                  <a:lnTo>
                    <a:pt x="586739" y="109474"/>
                  </a:lnTo>
                  <a:lnTo>
                    <a:pt x="586739" y="109601"/>
                  </a:lnTo>
                </a:path>
                <a:path w="945515" h="346710">
                  <a:moveTo>
                    <a:pt x="586739" y="109982"/>
                  </a:moveTo>
                  <a:lnTo>
                    <a:pt x="595254" y="67258"/>
                  </a:lnTo>
                  <a:lnTo>
                    <a:pt x="618664" y="32321"/>
                  </a:lnTo>
                  <a:lnTo>
                    <a:pt x="653480" y="8719"/>
                  </a:lnTo>
                  <a:lnTo>
                    <a:pt x="696213" y="0"/>
                  </a:lnTo>
                  <a:lnTo>
                    <a:pt x="738937" y="8514"/>
                  </a:lnTo>
                  <a:lnTo>
                    <a:pt x="773874" y="31924"/>
                  </a:lnTo>
                  <a:lnTo>
                    <a:pt x="797476" y="66740"/>
                  </a:lnTo>
                  <a:lnTo>
                    <a:pt x="806195" y="109474"/>
                  </a:lnTo>
                  <a:lnTo>
                    <a:pt x="806195" y="109601"/>
                  </a:lnTo>
                </a:path>
                <a:path w="945515" h="346710">
                  <a:moveTo>
                    <a:pt x="147192" y="109728"/>
                  </a:moveTo>
                  <a:lnTo>
                    <a:pt x="9143" y="109728"/>
                  </a:lnTo>
                </a:path>
                <a:path w="945515" h="346710">
                  <a:moveTo>
                    <a:pt x="944244" y="109728"/>
                  </a:moveTo>
                  <a:lnTo>
                    <a:pt x="806195" y="109728"/>
                  </a:lnTo>
                </a:path>
              </a:pathLst>
            </a:custGeom>
            <a:ln w="25400">
              <a:solidFill>
                <a:srgbClr val="D51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08597" y="4662678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8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D51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08597" y="4889754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8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08597" y="4889754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8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399">
              <a:solidFill>
                <a:srgbClr val="D51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41869" y="4658106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8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41869" y="4658106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8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400">
              <a:solidFill>
                <a:srgbClr val="D51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38821" y="4889754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58674" y="0"/>
                  </a:move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4613" y="81504"/>
                  </a:lnTo>
                  <a:lnTo>
                    <a:pt x="17192" y="100155"/>
                  </a:lnTo>
                  <a:lnTo>
                    <a:pt x="35843" y="112734"/>
                  </a:lnTo>
                  <a:lnTo>
                    <a:pt x="58674" y="117348"/>
                  </a:lnTo>
                  <a:lnTo>
                    <a:pt x="81504" y="112734"/>
                  </a:lnTo>
                  <a:lnTo>
                    <a:pt x="100155" y="100155"/>
                  </a:lnTo>
                  <a:lnTo>
                    <a:pt x="112734" y="81504"/>
                  </a:lnTo>
                  <a:lnTo>
                    <a:pt x="117348" y="58674"/>
                  </a:lnTo>
                  <a:lnTo>
                    <a:pt x="112734" y="35843"/>
                  </a:lnTo>
                  <a:lnTo>
                    <a:pt x="100155" y="17192"/>
                  </a:lnTo>
                  <a:lnTo>
                    <a:pt x="81504" y="461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38821" y="4889754"/>
              <a:ext cx="117475" cy="117475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13" y="35843"/>
                  </a:lnTo>
                  <a:lnTo>
                    <a:pt x="17192" y="17192"/>
                  </a:lnTo>
                  <a:lnTo>
                    <a:pt x="35843" y="4613"/>
                  </a:lnTo>
                  <a:lnTo>
                    <a:pt x="58674" y="0"/>
                  </a:lnTo>
                  <a:lnTo>
                    <a:pt x="81504" y="4613"/>
                  </a:lnTo>
                  <a:lnTo>
                    <a:pt x="100155" y="17192"/>
                  </a:lnTo>
                  <a:lnTo>
                    <a:pt x="112734" y="35843"/>
                  </a:lnTo>
                  <a:lnTo>
                    <a:pt x="117348" y="58674"/>
                  </a:lnTo>
                  <a:lnTo>
                    <a:pt x="112734" y="81504"/>
                  </a:lnTo>
                  <a:lnTo>
                    <a:pt x="100155" y="100155"/>
                  </a:lnTo>
                  <a:lnTo>
                    <a:pt x="81504" y="112734"/>
                  </a:lnTo>
                  <a:lnTo>
                    <a:pt x="58674" y="117348"/>
                  </a:lnTo>
                  <a:lnTo>
                    <a:pt x="35843" y="112734"/>
                  </a:lnTo>
                  <a:lnTo>
                    <a:pt x="17192" y="100155"/>
                  </a:lnTo>
                  <a:lnTo>
                    <a:pt x="4613" y="81504"/>
                  </a:lnTo>
                  <a:lnTo>
                    <a:pt x="0" y="58674"/>
                  </a:lnTo>
                  <a:close/>
                </a:path>
              </a:pathLst>
            </a:custGeom>
            <a:ln w="25399">
              <a:solidFill>
                <a:srgbClr val="D517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42886" y="4362703"/>
            <a:ext cx="1708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latin typeface="Calibri"/>
                <a:cs typeface="Calibri"/>
              </a:rPr>
              <a:t>C+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34885" y="4956124"/>
            <a:ext cx="1435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5" dirty="0">
                <a:latin typeface="Calibri"/>
                <a:cs typeface="Calibri"/>
              </a:rPr>
              <a:t>C-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999221" y="3520185"/>
            <a:ext cx="910590" cy="479425"/>
            <a:chOff x="7999221" y="3520185"/>
            <a:chExt cx="910590" cy="479425"/>
          </a:xfrm>
        </p:grpSpPr>
        <p:sp>
          <p:nvSpPr>
            <p:cNvPr id="61" name="object 61"/>
            <p:cNvSpPr/>
            <p:nvPr/>
          </p:nvSpPr>
          <p:spPr>
            <a:xfrm>
              <a:off x="8005571" y="3526535"/>
              <a:ext cx="897890" cy="466725"/>
            </a:xfrm>
            <a:custGeom>
              <a:avLst/>
              <a:gdLst/>
              <a:ahLst/>
              <a:cxnLst/>
              <a:rect l="l" t="t" r="r" b="b"/>
              <a:pathLst>
                <a:path w="897890" h="466725">
                  <a:moveTo>
                    <a:pt x="664463" y="0"/>
                  </a:moveTo>
                  <a:lnTo>
                    <a:pt x="664463" y="116586"/>
                  </a:lnTo>
                  <a:lnTo>
                    <a:pt x="233172" y="116586"/>
                  </a:lnTo>
                  <a:lnTo>
                    <a:pt x="233172" y="0"/>
                  </a:lnTo>
                  <a:lnTo>
                    <a:pt x="0" y="233171"/>
                  </a:lnTo>
                  <a:lnTo>
                    <a:pt x="233172" y="466344"/>
                  </a:lnTo>
                  <a:lnTo>
                    <a:pt x="233172" y="349757"/>
                  </a:lnTo>
                  <a:lnTo>
                    <a:pt x="664463" y="349757"/>
                  </a:lnTo>
                  <a:lnTo>
                    <a:pt x="664463" y="466344"/>
                  </a:lnTo>
                  <a:lnTo>
                    <a:pt x="897635" y="233171"/>
                  </a:lnTo>
                  <a:lnTo>
                    <a:pt x="66446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005571" y="3526535"/>
              <a:ext cx="897890" cy="466725"/>
            </a:xfrm>
            <a:custGeom>
              <a:avLst/>
              <a:gdLst/>
              <a:ahLst/>
              <a:cxnLst/>
              <a:rect l="l" t="t" r="r" b="b"/>
              <a:pathLst>
                <a:path w="897890" h="466725">
                  <a:moveTo>
                    <a:pt x="0" y="233171"/>
                  </a:moveTo>
                  <a:lnTo>
                    <a:pt x="233172" y="0"/>
                  </a:lnTo>
                  <a:lnTo>
                    <a:pt x="233172" y="116586"/>
                  </a:lnTo>
                  <a:lnTo>
                    <a:pt x="664463" y="116586"/>
                  </a:lnTo>
                  <a:lnTo>
                    <a:pt x="664463" y="0"/>
                  </a:lnTo>
                  <a:lnTo>
                    <a:pt x="897635" y="233171"/>
                  </a:lnTo>
                  <a:lnTo>
                    <a:pt x="664463" y="466344"/>
                  </a:lnTo>
                  <a:lnTo>
                    <a:pt x="664463" y="349757"/>
                  </a:lnTo>
                  <a:lnTo>
                    <a:pt x="233172" y="349757"/>
                  </a:lnTo>
                  <a:lnTo>
                    <a:pt x="233172" y="466344"/>
                  </a:lnTo>
                  <a:lnTo>
                    <a:pt x="0" y="23317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605526" y="2649473"/>
            <a:ext cx="1813560" cy="2304415"/>
            <a:chOff x="5605526" y="2649473"/>
            <a:chExt cx="1813560" cy="2304415"/>
          </a:xfrm>
        </p:grpSpPr>
        <p:sp>
          <p:nvSpPr>
            <p:cNvPr id="64" name="object 64"/>
            <p:cNvSpPr/>
            <p:nvPr/>
          </p:nvSpPr>
          <p:spPr>
            <a:xfrm>
              <a:off x="5727954" y="2649473"/>
              <a:ext cx="1678305" cy="2304415"/>
            </a:xfrm>
            <a:custGeom>
              <a:avLst/>
              <a:gdLst/>
              <a:ahLst/>
              <a:cxnLst/>
              <a:rect l="l" t="t" r="r" b="b"/>
              <a:pathLst>
                <a:path w="1678304" h="2304415">
                  <a:moveTo>
                    <a:pt x="1677924" y="0"/>
                  </a:moveTo>
                  <a:lnTo>
                    <a:pt x="1677924" y="2304034"/>
                  </a:lnTo>
                </a:path>
                <a:path w="1678304" h="2304415">
                  <a:moveTo>
                    <a:pt x="638810" y="112775"/>
                  </a:moveTo>
                  <a:lnTo>
                    <a:pt x="0" y="11277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5526" y="2691637"/>
              <a:ext cx="142748" cy="14274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727954" y="2661665"/>
              <a:ext cx="638810" cy="1112520"/>
            </a:xfrm>
            <a:custGeom>
              <a:avLst/>
              <a:gdLst/>
              <a:ahLst/>
              <a:cxnLst/>
              <a:rect l="l" t="t" r="r" b="b"/>
              <a:pathLst>
                <a:path w="638810" h="1112520">
                  <a:moveTo>
                    <a:pt x="638556" y="0"/>
                  </a:moveTo>
                  <a:lnTo>
                    <a:pt x="638556" y="220218"/>
                  </a:lnTo>
                </a:path>
                <a:path w="638810" h="1112520">
                  <a:moveTo>
                    <a:pt x="638810" y="1112520"/>
                  </a:moveTo>
                  <a:lnTo>
                    <a:pt x="0" y="11125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5526" y="3703573"/>
              <a:ext cx="142748" cy="1427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27954" y="3673601"/>
              <a:ext cx="638810" cy="1158240"/>
            </a:xfrm>
            <a:custGeom>
              <a:avLst/>
              <a:gdLst/>
              <a:ahLst/>
              <a:cxnLst/>
              <a:rect l="l" t="t" r="r" b="b"/>
              <a:pathLst>
                <a:path w="638810" h="1158239">
                  <a:moveTo>
                    <a:pt x="638556" y="0"/>
                  </a:moveTo>
                  <a:lnTo>
                    <a:pt x="638556" y="220218"/>
                  </a:lnTo>
                </a:path>
                <a:path w="638810" h="1158239">
                  <a:moveTo>
                    <a:pt x="638810" y="1158240"/>
                  </a:moveTo>
                  <a:lnTo>
                    <a:pt x="0" y="115824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5526" y="4761229"/>
              <a:ext cx="142748" cy="1427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366510" y="473125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21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448046" y="2645791"/>
            <a:ext cx="1104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451094" y="3676015"/>
            <a:ext cx="10413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452617" y="4721097"/>
            <a:ext cx="996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55" dirty="0"/>
              <a:t> </a:t>
            </a:r>
            <a:r>
              <a:rPr dirty="0"/>
              <a:t>basic</a:t>
            </a:r>
            <a:r>
              <a:rPr spc="-35" dirty="0"/>
              <a:t> </a:t>
            </a:r>
            <a:r>
              <a:rPr dirty="0"/>
              <a:t>behaviors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5" dirty="0"/>
              <a:t>EMs</a:t>
            </a:r>
          </a:p>
        </p:txBody>
      </p:sp>
      <p:sp>
        <p:nvSpPr>
          <p:cNvPr id="3" name="object 3"/>
          <p:cNvSpPr/>
          <p:nvPr/>
        </p:nvSpPr>
        <p:spPr>
          <a:xfrm>
            <a:off x="4669282" y="4298441"/>
            <a:ext cx="852169" cy="797560"/>
          </a:xfrm>
          <a:custGeom>
            <a:avLst/>
            <a:gdLst/>
            <a:ahLst/>
            <a:cxnLst/>
            <a:rect l="l" t="t" r="r" b="b"/>
            <a:pathLst>
              <a:path w="852170" h="797560">
                <a:moveTo>
                  <a:pt x="787396" y="42705"/>
                </a:moveTo>
                <a:lnTo>
                  <a:pt x="0" y="778763"/>
                </a:lnTo>
                <a:lnTo>
                  <a:pt x="17271" y="797305"/>
                </a:lnTo>
                <a:lnTo>
                  <a:pt x="804772" y="61267"/>
                </a:lnTo>
                <a:lnTo>
                  <a:pt x="787396" y="42705"/>
                </a:lnTo>
                <a:close/>
              </a:path>
              <a:path w="852170" h="797560">
                <a:moveTo>
                  <a:pt x="839181" y="34035"/>
                </a:moveTo>
                <a:lnTo>
                  <a:pt x="796670" y="34035"/>
                </a:lnTo>
                <a:lnTo>
                  <a:pt x="814069" y="52577"/>
                </a:lnTo>
                <a:lnTo>
                  <a:pt x="804772" y="61267"/>
                </a:lnTo>
                <a:lnTo>
                  <a:pt x="822197" y="79882"/>
                </a:lnTo>
                <a:lnTo>
                  <a:pt x="839181" y="34035"/>
                </a:lnTo>
                <a:close/>
              </a:path>
              <a:path w="852170" h="797560">
                <a:moveTo>
                  <a:pt x="796670" y="34035"/>
                </a:moveTo>
                <a:lnTo>
                  <a:pt x="787396" y="42705"/>
                </a:lnTo>
                <a:lnTo>
                  <a:pt x="804772" y="61267"/>
                </a:lnTo>
                <a:lnTo>
                  <a:pt x="814069" y="52577"/>
                </a:lnTo>
                <a:lnTo>
                  <a:pt x="796670" y="34035"/>
                </a:lnTo>
                <a:close/>
              </a:path>
              <a:path w="852170" h="797560">
                <a:moveTo>
                  <a:pt x="851788" y="0"/>
                </a:moveTo>
                <a:lnTo>
                  <a:pt x="770127" y="24256"/>
                </a:lnTo>
                <a:lnTo>
                  <a:pt x="787396" y="42705"/>
                </a:lnTo>
                <a:lnTo>
                  <a:pt x="796670" y="34035"/>
                </a:lnTo>
                <a:lnTo>
                  <a:pt x="839181" y="34035"/>
                </a:lnTo>
                <a:lnTo>
                  <a:pt x="85178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164" y="5029327"/>
            <a:ext cx="33661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882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Machine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constant, </a:t>
            </a:r>
            <a:r>
              <a:rPr sz="2000" i="1" dirty="0">
                <a:latin typeface="Calibri"/>
                <a:cs typeface="Calibri"/>
              </a:rPr>
              <a:t>depends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on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machine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design,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Calibri"/>
                <a:cs typeface="Calibri"/>
              </a:rPr>
              <a:t>e.g.</a:t>
            </a:r>
            <a:endParaRPr sz="2000" dirty="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</a:pPr>
            <a:r>
              <a:rPr sz="2000" i="1" spc="-10" dirty="0">
                <a:latin typeface="Calibri"/>
                <a:cs typeface="Calibri"/>
              </a:rPr>
              <a:t>geometry,</a:t>
            </a:r>
            <a:r>
              <a:rPr sz="2000" i="1" spc="-7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winding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layout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6697" y="3265170"/>
            <a:ext cx="76200" cy="379730"/>
          </a:xfrm>
          <a:custGeom>
            <a:avLst/>
            <a:gdLst/>
            <a:ahLst/>
            <a:cxnLst/>
            <a:rect l="l" t="t" r="r" b="b"/>
            <a:pathLst>
              <a:path w="76200" h="379729">
                <a:moveTo>
                  <a:pt x="25400" y="303529"/>
                </a:moveTo>
                <a:lnTo>
                  <a:pt x="0" y="303529"/>
                </a:lnTo>
                <a:lnTo>
                  <a:pt x="38100" y="379729"/>
                </a:lnTo>
                <a:lnTo>
                  <a:pt x="69850" y="316229"/>
                </a:lnTo>
                <a:lnTo>
                  <a:pt x="25400" y="316229"/>
                </a:lnTo>
                <a:lnTo>
                  <a:pt x="25400" y="303529"/>
                </a:lnTo>
                <a:close/>
              </a:path>
              <a:path w="76200" h="379729">
                <a:moveTo>
                  <a:pt x="50800" y="0"/>
                </a:moveTo>
                <a:lnTo>
                  <a:pt x="25400" y="0"/>
                </a:lnTo>
                <a:lnTo>
                  <a:pt x="25400" y="316229"/>
                </a:lnTo>
                <a:lnTo>
                  <a:pt x="50800" y="316229"/>
                </a:lnTo>
                <a:lnTo>
                  <a:pt x="50800" y="0"/>
                </a:lnTo>
                <a:close/>
              </a:path>
              <a:path w="76200" h="379729">
                <a:moveTo>
                  <a:pt x="76200" y="303529"/>
                </a:moveTo>
                <a:lnTo>
                  <a:pt x="50800" y="303529"/>
                </a:lnTo>
                <a:lnTo>
                  <a:pt x="50800" y="316229"/>
                </a:lnTo>
                <a:lnTo>
                  <a:pt x="69850" y="316229"/>
                </a:lnTo>
                <a:lnTo>
                  <a:pt x="76200" y="30352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4239" y="1530477"/>
            <a:ext cx="9561830" cy="26384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400" marR="177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coil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exposed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varying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magnetic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(e.g.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rotating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rotor)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induce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voltage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coil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Back-</a:t>
            </a:r>
            <a:r>
              <a:rPr sz="2800" spc="-10" dirty="0">
                <a:latin typeface="Calibri"/>
                <a:cs typeface="Calibri"/>
              </a:rPr>
              <a:t>ElectroMotive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(BEMF)</a:t>
            </a:r>
            <a:endParaRPr sz="2800">
              <a:latin typeface="Calibri"/>
              <a:cs typeface="Calibri"/>
            </a:endParaRPr>
          </a:p>
          <a:p>
            <a:pPr marL="4678045" marR="2753995" indent="-516890">
              <a:lnSpc>
                <a:spcPct val="100000"/>
              </a:lnSpc>
              <a:spcBef>
                <a:spcPts val="1675"/>
              </a:spcBef>
            </a:pPr>
            <a:r>
              <a:rPr sz="2000" i="1" dirty="0">
                <a:latin typeface="Calibri"/>
                <a:cs typeface="Calibri"/>
              </a:rPr>
              <a:t>Machine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rotational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speed </a:t>
            </a:r>
            <a:r>
              <a:rPr sz="2000" i="1" dirty="0">
                <a:latin typeface="Calibri"/>
                <a:cs typeface="Calibri"/>
              </a:rPr>
              <a:t>in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rads/seconds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700">
              <a:latin typeface="Calibri"/>
              <a:cs typeface="Calibri"/>
            </a:endParaRPr>
          </a:p>
          <a:p>
            <a:pPr marR="593725" algn="ctr">
              <a:lnSpc>
                <a:spcPct val="100000"/>
              </a:lnSpc>
              <a:tabLst>
                <a:tab pos="1360805" algn="l"/>
                <a:tab pos="2552700" algn="l"/>
              </a:tabLst>
            </a:pPr>
            <a:r>
              <a:rPr sz="3600" spc="-10" dirty="0">
                <a:latin typeface="Cambria Math"/>
                <a:cs typeface="Cambria Math"/>
              </a:rPr>
              <a:t>𝐸</a:t>
            </a:r>
            <a:r>
              <a:rPr sz="3900" spc="-15" baseline="-16025" dirty="0">
                <a:latin typeface="Cambria Math"/>
                <a:cs typeface="Cambria Math"/>
              </a:rPr>
              <a:t>𝐵𝐸𝑀𝐹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𝐾</a:t>
            </a:r>
            <a:r>
              <a:rPr sz="3900" spc="-37" baseline="-16025" dirty="0">
                <a:latin typeface="Cambria Math"/>
                <a:cs typeface="Cambria Math"/>
              </a:rPr>
              <a:t>𝑚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i="1" dirty="0">
                <a:latin typeface="Calibri"/>
                <a:cs typeface="Calibri"/>
              </a:rPr>
              <a:t>ω</a:t>
            </a:r>
            <a:r>
              <a:rPr sz="3600" i="1" spc="-25" dirty="0">
                <a:latin typeface="Calibri"/>
                <a:cs typeface="Calibri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𝛷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6228" y="5009515"/>
            <a:ext cx="3875404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ctr">
              <a:lnSpc>
                <a:spcPct val="1002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Magnetic</a:t>
            </a:r>
            <a:r>
              <a:rPr sz="2000" i="1" spc="-6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flux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from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Calibri"/>
                <a:cs typeface="Calibri"/>
              </a:rPr>
              <a:t>rotor, </a:t>
            </a:r>
            <a:r>
              <a:rPr sz="2000" i="1" dirty="0">
                <a:latin typeface="Calibri"/>
                <a:cs typeface="Calibri"/>
              </a:rPr>
              <a:t>either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Calibri"/>
                <a:cs typeface="Calibri"/>
              </a:rPr>
              <a:t>from </a:t>
            </a:r>
            <a:r>
              <a:rPr sz="2000" i="1" dirty="0">
                <a:latin typeface="Calibri"/>
                <a:cs typeface="Calibri"/>
              </a:rPr>
              <a:t>permanent</a:t>
            </a:r>
            <a:r>
              <a:rPr sz="2000" i="1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magnets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</a:t>
            </a:r>
            <a:r>
              <a:rPr sz="2000" dirty="0">
                <a:latin typeface="Cambria Math"/>
                <a:cs typeface="Cambria Math"/>
              </a:rPr>
              <a:t>Φ</a:t>
            </a:r>
            <a:r>
              <a:rPr sz="2175" baseline="-15325" dirty="0">
                <a:latin typeface="Cambria Math"/>
                <a:cs typeface="Cambria Math"/>
              </a:rPr>
              <a:t>𝑃𝑀</a:t>
            </a:r>
            <a:r>
              <a:rPr sz="2000" i="1" dirty="0">
                <a:latin typeface="Calibri"/>
                <a:cs typeface="Calibri"/>
              </a:rPr>
              <a:t>)</a:t>
            </a:r>
            <a:r>
              <a:rPr sz="2000" i="1" spc="4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or </a:t>
            </a:r>
            <a:r>
              <a:rPr sz="2000" i="1" dirty="0">
                <a:latin typeface="Calibri"/>
                <a:cs typeface="Calibri"/>
              </a:rPr>
              <a:t>electromagnets</a:t>
            </a:r>
            <a:r>
              <a:rPr sz="2000" i="1" spc="-6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</a:t>
            </a:r>
            <a:r>
              <a:rPr sz="2000" dirty="0">
                <a:latin typeface="Cambria Math"/>
                <a:cs typeface="Cambria Math"/>
              </a:rPr>
              <a:t>Φ</a:t>
            </a:r>
            <a:r>
              <a:rPr sz="2175" baseline="-15325" dirty="0">
                <a:latin typeface="Cambria Math"/>
                <a:cs typeface="Cambria Math"/>
              </a:rPr>
              <a:t>𝐸</a:t>
            </a:r>
            <a:r>
              <a:rPr sz="2175" spc="-262" baseline="-15325" dirty="0">
                <a:latin typeface="Cambria Math"/>
                <a:cs typeface="Cambria Math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77278" y="4219194"/>
            <a:ext cx="514350" cy="701040"/>
          </a:xfrm>
          <a:custGeom>
            <a:avLst/>
            <a:gdLst/>
            <a:ahLst/>
            <a:cxnLst/>
            <a:rect l="l" t="t" r="r" b="b"/>
            <a:pathLst>
              <a:path w="514350" h="701039">
                <a:moveTo>
                  <a:pt x="55057" y="54169"/>
                </a:moveTo>
                <a:lnTo>
                  <a:pt x="34538" y="69103"/>
                </a:lnTo>
                <a:lnTo>
                  <a:pt x="493775" y="701039"/>
                </a:lnTo>
                <a:lnTo>
                  <a:pt x="514350" y="686180"/>
                </a:lnTo>
                <a:lnTo>
                  <a:pt x="55057" y="54169"/>
                </a:lnTo>
                <a:close/>
              </a:path>
              <a:path w="514350" h="701039">
                <a:moveTo>
                  <a:pt x="0" y="0"/>
                </a:moveTo>
                <a:lnTo>
                  <a:pt x="13970" y="84073"/>
                </a:lnTo>
                <a:lnTo>
                  <a:pt x="34538" y="69103"/>
                </a:lnTo>
                <a:lnTo>
                  <a:pt x="27050" y="58800"/>
                </a:lnTo>
                <a:lnTo>
                  <a:pt x="47625" y="43941"/>
                </a:lnTo>
                <a:lnTo>
                  <a:pt x="69108" y="43941"/>
                </a:lnTo>
                <a:lnTo>
                  <a:pt x="75565" y="39242"/>
                </a:lnTo>
                <a:lnTo>
                  <a:pt x="0" y="0"/>
                </a:lnTo>
                <a:close/>
              </a:path>
              <a:path w="514350" h="701039">
                <a:moveTo>
                  <a:pt x="47625" y="43941"/>
                </a:moveTo>
                <a:lnTo>
                  <a:pt x="27050" y="58800"/>
                </a:lnTo>
                <a:lnTo>
                  <a:pt x="34538" y="69103"/>
                </a:lnTo>
                <a:lnTo>
                  <a:pt x="55057" y="54169"/>
                </a:lnTo>
                <a:lnTo>
                  <a:pt x="47625" y="43941"/>
                </a:lnTo>
                <a:close/>
              </a:path>
              <a:path w="514350" h="701039">
                <a:moveTo>
                  <a:pt x="69108" y="43941"/>
                </a:moveTo>
                <a:lnTo>
                  <a:pt x="47625" y="43941"/>
                </a:lnTo>
                <a:lnTo>
                  <a:pt x="55057" y="54169"/>
                </a:lnTo>
                <a:lnTo>
                  <a:pt x="69108" y="4394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8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8173084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Course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intro,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tools,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getting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started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with</a:t>
            </a:r>
            <a:r>
              <a:rPr sz="2800" b="1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simulations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spc="-20" dirty="0">
                <a:solidFill>
                  <a:srgbClr val="E7E6E6"/>
                </a:solidFill>
                <a:latin typeface="Calibri"/>
                <a:cs typeface="Calibri"/>
              </a:rPr>
              <a:t>Vehicle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behaviors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simulation</a:t>
            </a:r>
            <a:r>
              <a:rPr sz="2800" b="1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tricks,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drive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cycles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latin typeface="Calibri"/>
                <a:cs typeface="Calibri"/>
              </a:rPr>
              <a:t>Simulation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1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Electric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Machine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MotorCAD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Simulation</a:t>
            </a:r>
            <a:r>
              <a:rPr sz="2800" b="1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of</a:t>
            </a:r>
            <a:r>
              <a:rPr sz="2800" b="1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Power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Electronics</a:t>
            </a:r>
            <a:r>
              <a:rPr sz="2800" b="1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28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Battery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</a:tabLst>
            </a:pP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Full</a:t>
            </a:r>
            <a:r>
              <a:rPr sz="2800" b="1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7E6E6"/>
                </a:solidFill>
                <a:latin typeface="Calibri"/>
                <a:cs typeface="Calibri"/>
              </a:rPr>
              <a:t>vehicle</a:t>
            </a:r>
            <a:r>
              <a:rPr sz="2800" b="1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7E6E6"/>
                </a:solidFill>
                <a:latin typeface="Calibri"/>
                <a:cs typeface="Calibri"/>
              </a:rPr>
              <a:t>behavior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491" rIns="0" bIns="0" rtlCol="0">
            <a:spAutoFit/>
          </a:bodyPr>
          <a:lstStyle/>
          <a:p>
            <a:pPr marL="810260">
              <a:lnSpc>
                <a:spcPct val="100000"/>
              </a:lnSpc>
              <a:spcBef>
                <a:spcPts val="105"/>
              </a:spcBef>
            </a:pPr>
            <a:r>
              <a:rPr dirty="0"/>
              <a:t>Electric</a:t>
            </a:r>
            <a:r>
              <a:rPr spc="-30" dirty="0"/>
              <a:t> </a:t>
            </a:r>
            <a:r>
              <a:rPr dirty="0"/>
              <a:t>Machine</a:t>
            </a:r>
            <a:r>
              <a:rPr spc="-50" dirty="0"/>
              <a:t> </a:t>
            </a:r>
            <a:r>
              <a:rPr dirty="0"/>
              <a:t>Equivalent</a:t>
            </a:r>
            <a:r>
              <a:rPr spc="-30" dirty="0"/>
              <a:t> </a:t>
            </a:r>
            <a:r>
              <a:rPr spc="-10" dirty="0"/>
              <a:t>Circuit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8438" y="1453134"/>
            <a:ext cx="6724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simplest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useful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electrical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electric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machine: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037" y="4311485"/>
            <a:ext cx="1029049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spc="-35" dirty="0">
                <a:latin typeface="Calibri"/>
                <a:cs typeface="Calibri"/>
              </a:rPr>
              <a:t>Following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equations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describing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machine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steady-</a:t>
            </a:r>
            <a:r>
              <a:rPr sz="2200" spc="-10" dirty="0">
                <a:latin typeface="Calibri"/>
                <a:cs typeface="Calibri"/>
              </a:rPr>
              <a:t>state</a:t>
            </a:r>
            <a:r>
              <a:rPr lang="en-US" sz="2200" spc="-10" dirty="0">
                <a:latin typeface="Calibri"/>
                <a:cs typeface="Calibri"/>
              </a:rPr>
              <a:t> (rotating at constant speed)</a:t>
            </a:r>
            <a:r>
              <a:rPr sz="2200" spc="-10" dirty="0"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51566" y="2379154"/>
            <a:ext cx="2808605" cy="1514475"/>
            <a:chOff x="4151566" y="2379154"/>
            <a:chExt cx="2808605" cy="1514475"/>
          </a:xfrm>
        </p:grpSpPr>
        <p:sp>
          <p:nvSpPr>
            <p:cNvPr id="6" name="object 6"/>
            <p:cNvSpPr/>
            <p:nvPr/>
          </p:nvSpPr>
          <p:spPr>
            <a:xfrm>
              <a:off x="6934961" y="2469642"/>
              <a:ext cx="0" cy="1371600"/>
            </a:xfrm>
            <a:custGeom>
              <a:avLst/>
              <a:gdLst/>
              <a:ahLst/>
              <a:cxnLst/>
              <a:rect l="l" t="t" r="r" b="b"/>
              <a:pathLst>
                <a:path h="1371600">
                  <a:moveTo>
                    <a:pt x="0" y="0"/>
                  </a:moveTo>
                  <a:lnTo>
                    <a:pt x="0" y="1371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2566" y="3788854"/>
              <a:ext cx="104775" cy="1047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3053" y="3841242"/>
              <a:ext cx="2322830" cy="0"/>
            </a:xfrm>
            <a:custGeom>
              <a:avLst/>
              <a:gdLst/>
              <a:ahLst/>
              <a:cxnLst/>
              <a:rect l="l" t="t" r="r" b="b"/>
              <a:pathLst>
                <a:path w="2322829">
                  <a:moveTo>
                    <a:pt x="2322576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65853" y="3841242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2566" y="2417254"/>
              <a:ext cx="104775" cy="1047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23053" y="2469642"/>
              <a:ext cx="1332230" cy="0"/>
            </a:xfrm>
            <a:custGeom>
              <a:avLst/>
              <a:gdLst/>
              <a:ahLst/>
              <a:cxnLst/>
              <a:rect l="l" t="t" r="r" b="b"/>
              <a:pathLst>
                <a:path w="1332229">
                  <a:moveTo>
                    <a:pt x="0" y="0"/>
                  </a:moveTo>
                  <a:lnTo>
                    <a:pt x="457200" y="0"/>
                  </a:lnTo>
                </a:path>
                <a:path w="1332229">
                  <a:moveTo>
                    <a:pt x="990600" y="0"/>
                  </a:moveTo>
                  <a:lnTo>
                    <a:pt x="133197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0253" y="2393442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152400"/>
                  </a:moveTo>
                  <a:lnTo>
                    <a:pt x="533400" y="152400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5853" y="2469642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51196" y="2012441"/>
            <a:ext cx="100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680" algn="l"/>
              </a:tabLst>
            </a:pPr>
            <a:r>
              <a:rPr sz="1800" i="1" spc="-50" dirty="0">
                <a:latin typeface="Arial"/>
                <a:cs typeface="Arial"/>
              </a:rPr>
              <a:t>R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9253" y="2253742"/>
            <a:ext cx="304800" cy="127000"/>
          </a:xfrm>
          <a:custGeom>
            <a:avLst/>
            <a:gdLst/>
            <a:ahLst/>
            <a:cxnLst/>
            <a:rect l="l" t="t" r="r" b="b"/>
            <a:pathLst>
              <a:path w="304800" h="127000">
                <a:moveTo>
                  <a:pt x="177800" y="0"/>
                </a:moveTo>
                <a:lnTo>
                  <a:pt x="177800" y="127000"/>
                </a:lnTo>
                <a:lnTo>
                  <a:pt x="285750" y="73025"/>
                </a:lnTo>
                <a:lnTo>
                  <a:pt x="190500" y="73025"/>
                </a:lnTo>
                <a:lnTo>
                  <a:pt x="190500" y="53975"/>
                </a:lnTo>
                <a:lnTo>
                  <a:pt x="285750" y="53975"/>
                </a:lnTo>
                <a:lnTo>
                  <a:pt x="177800" y="0"/>
                </a:lnTo>
                <a:close/>
              </a:path>
              <a:path w="304800" h="127000">
                <a:moveTo>
                  <a:pt x="177800" y="53975"/>
                </a:moveTo>
                <a:lnTo>
                  <a:pt x="0" y="53975"/>
                </a:lnTo>
                <a:lnTo>
                  <a:pt x="0" y="73025"/>
                </a:lnTo>
                <a:lnTo>
                  <a:pt x="177800" y="73025"/>
                </a:lnTo>
                <a:lnTo>
                  <a:pt x="177800" y="53975"/>
                </a:lnTo>
                <a:close/>
              </a:path>
              <a:path w="304800" h="127000">
                <a:moveTo>
                  <a:pt x="285750" y="53975"/>
                </a:moveTo>
                <a:lnTo>
                  <a:pt x="190500" y="53975"/>
                </a:lnTo>
                <a:lnTo>
                  <a:pt x="190500" y="73025"/>
                </a:lnTo>
                <a:lnTo>
                  <a:pt x="285750" y="73025"/>
                </a:lnTo>
                <a:lnTo>
                  <a:pt x="304800" y="63500"/>
                </a:lnTo>
                <a:lnTo>
                  <a:pt x="285750" y="53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86096" y="1936241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latin typeface="Arial"/>
                <a:cs typeface="Arial"/>
              </a:rPr>
              <a:t>i</a:t>
            </a:r>
            <a:r>
              <a:rPr sz="1800" spc="-20" dirty="0">
                <a:latin typeface="Arial"/>
                <a:cs typeface="Arial"/>
              </a:rPr>
              <a:t>(</a:t>
            </a:r>
            <a:r>
              <a:rPr sz="1800" i="1" spc="-2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3621" y="2489581"/>
            <a:ext cx="342900" cy="7943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5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i="1" spc="-20" dirty="0">
                <a:latin typeface="Arial"/>
                <a:cs typeface="Arial"/>
              </a:rPr>
              <a:t>u</a:t>
            </a:r>
            <a:r>
              <a:rPr sz="1800" spc="-20" dirty="0">
                <a:latin typeface="Arial"/>
                <a:cs typeface="Arial"/>
              </a:rPr>
              <a:t>(</a:t>
            </a:r>
            <a:r>
              <a:rPr sz="1800" i="1" spc="-2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33621" y="3368167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40869" y="2379281"/>
            <a:ext cx="1350010" cy="1122680"/>
            <a:chOff x="5940869" y="2379281"/>
            <a:chExt cx="1350010" cy="1122680"/>
          </a:xfrm>
        </p:grpSpPr>
        <p:sp>
          <p:nvSpPr>
            <p:cNvPr id="20" name="object 20"/>
            <p:cNvSpPr/>
            <p:nvPr/>
          </p:nvSpPr>
          <p:spPr>
            <a:xfrm>
              <a:off x="6590538" y="2801874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75" y="3130"/>
                  </a:lnTo>
                  <a:lnTo>
                    <a:pt x="251751" y="12250"/>
                  </a:lnTo>
                  <a:lnTo>
                    <a:pt x="209436" y="26949"/>
                  </a:lnTo>
                  <a:lnTo>
                    <a:pt x="169841" y="46820"/>
                  </a:lnTo>
                  <a:lnTo>
                    <a:pt x="133373" y="71454"/>
                  </a:lnTo>
                  <a:lnTo>
                    <a:pt x="100441" y="100441"/>
                  </a:lnTo>
                  <a:lnTo>
                    <a:pt x="71454" y="133373"/>
                  </a:lnTo>
                  <a:lnTo>
                    <a:pt x="46820" y="169841"/>
                  </a:lnTo>
                  <a:lnTo>
                    <a:pt x="26949" y="209436"/>
                  </a:lnTo>
                  <a:lnTo>
                    <a:pt x="12250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3130" y="389424"/>
                  </a:lnTo>
                  <a:lnTo>
                    <a:pt x="12250" y="434048"/>
                  </a:lnTo>
                  <a:lnTo>
                    <a:pt x="26949" y="476363"/>
                  </a:lnTo>
                  <a:lnTo>
                    <a:pt x="46820" y="515958"/>
                  </a:lnTo>
                  <a:lnTo>
                    <a:pt x="71454" y="552426"/>
                  </a:lnTo>
                  <a:lnTo>
                    <a:pt x="100441" y="585358"/>
                  </a:lnTo>
                  <a:lnTo>
                    <a:pt x="133373" y="614345"/>
                  </a:lnTo>
                  <a:lnTo>
                    <a:pt x="169841" y="638979"/>
                  </a:lnTo>
                  <a:lnTo>
                    <a:pt x="209436" y="658850"/>
                  </a:lnTo>
                  <a:lnTo>
                    <a:pt x="251751" y="673549"/>
                  </a:lnTo>
                  <a:lnTo>
                    <a:pt x="296375" y="682669"/>
                  </a:lnTo>
                  <a:lnTo>
                    <a:pt x="342900" y="685800"/>
                  </a:lnTo>
                  <a:lnTo>
                    <a:pt x="389424" y="682669"/>
                  </a:lnTo>
                  <a:lnTo>
                    <a:pt x="434048" y="673549"/>
                  </a:lnTo>
                  <a:lnTo>
                    <a:pt x="476363" y="658850"/>
                  </a:lnTo>
                  <a:lnTo>
                    <a:pt x="515958" y="638979"/>
                  </a:lnTo>
                  <a:lnTo>
                    <a:pt x="552426" y="614345"/>
                  </a:lnTo>
                  <a:lnTo>
                    <a:pt x="585358" y="585358"/>
                  </a:lnTo>
                  <a:lnTo>
                    <a:pt x="614345" y="552426"/>
                  </a:lnTo>
                  <a:lnTo>
                    <a:pt x="638979" y="515958"/>
                  </a:lnTo>
                  <a:lnTo>
                    <a:pt x="658850" y="476363"/>
                  </a:lnTo>
                  <a:lnTo>
                    <a:pt x="673549" y="434048"/>
                  </a:lnTo>
                  <a:lnTo>
                    <a:pt x="682669" y="389424"/>
                  </a:lnTo>
                  <a:lnTo>
                    <a:pt x="685800" y="342900"/>
                  </a:lnTo>
                  <a:lnTo>
                    <a:pt x="682669" y="296375"/>
                  </a:lnTo>
                  <a:lnTo>
                    <a:pt x="673549" y="251751"/>
                  </a:lnTo>
                  <a:lnTo>
                    <a:pt x="658850" y="209436"/>
                  </a:lnTo>
                  <a:lnTo>
                    <a:pt x="638979" y="169841"/>
                  </a:lnTo>
                  <a:lnTo>
                    <a:pt x="614345" y="133373"/>
                  </a:lnTo>
                  <a:lnTo>
                    <a:pt x="585358" y="100441"/>
                  </a:lnTo>
                  <a:lnTo>
                    <a:pt x="552426" y="71454"/>
                  </a:lnTo>
                  <a:lnTo>
                    <a:pt x="515958" y="46820"/>
                  </a:lnTo>
                  <a:lnTo>
                    <a:pt x="476363" y="26949"/>
                  </a:lnTo>
                  <a:lnTo>
                    <a:pt x="434048" y="12250"/>
                  </a:lnTo>
                  <a:lnTo>
                    <a:pt x="389424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90538" y="2801874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75"/>
                  </a:lnTo>
                  <a:lnTo>
                    <a:pt x="12250" y="251751"/>
                  </a:lnTo>
                  <a:lnTo>
                    <a:pt x="26949" y="209436"/>
                  </a:lnTo>
                  <a:lnTo>
                    <a:pt x="46820" y="169841"/>
                  </a:lnTo>
                  <a:lnTo>
                    <a:pt x="71454" y="133373"/>
                  </a:lnTo>
                  <a:lnTo>
                    <a:pt x="100441" y="100441"/>
                  </a:lnTo>
                  <a:lnTo>
                    <a:pt x="133373" y="71454"/>
                  </a:lnTo>
                  <a:lnTo>
                    <a:pt x="169841" y="46820"/>
                  </a:lnTo>
                  <a:lnTo>
                    <a:pt x="209436" y="26949"/>
                  </a:lnTo>
                  <a:lnTo>
                    <a:pt x="251751" y="12250"/>
                  </a:lnTo>
                  <a:lnTo>
                    <a:pt x="296375" y="3130"/>
                  </a:lnTo>
                  <a:lnTo>
                    <a:pt x="342900" y="0"/>
                  </a:lnTo>
                  <a:lnTo>
                    <a:pt x="389424" y="3130"/>
                  </a:lnTo>
                  <a:lnTo>
                    <a:pt x="434048" y="12250"/>
                  </a:lnTo>
                  <a:lnTo>
                    <a:pt x="476363" y="26949"/>
                  </a:lnTo>
                  <a:lnTo>
                    <a:pt x="515958" y="46820"/>
                  </a:lnTo>
                  <a:lnTo>
                    <a:pt x="552426" y="71454"/>
                  </a:lnTo>
                  <a:lnTo>
                    <a:pt x="585358" y="100441"/>
                  </a:lnTo>
                  <a:lnTo>
                    <a:pt x="614345" y="133373"/>
                  </a:lnTo>
                  <a:lnTo>
                    <a:pt x="638979" y="169841"/>
                  </a:lnTo>
                  <a:lnTo>
                    <a:pt x="658850" y="209436"/>
                  </a:lnTo>
                  <a:lnTo>
                    <a:pt x="673549" y="251751"/>
                  </a:lnTo>
                  <a:lnTo>
                    <a:pt x="682669" y="296375"/>
                  </a:lnTo>
                  <a:lnTo>
                    <a:pt x="685800" y="342900"/>
                  </a:lnTo>
                  <a:lnTo>
                    <a:pt x="682669" y="389424"/>
                  </a:lnTo>
                  <a:lnTo>
                    <a:pt x="673549" y="434048"/>
                  </a:lnTo>
                  <a:lnTo>
                    <a:pt x="658850" y="476363"/>
                  </a:lnTo>
                  <a:lnTo>
                    <a:pt x="638979" y="515958"/>
                  </a:lnTo>
                  <a:lnTo>
                    <a:pt x="614345" y="552426"/>
                  </a:lnTo>
                  <a:lnTo>
                    <a:pt x="585358" y="585358"/>
                  </a:lnTo>
                  <a:lnTo>
                    <a:pt x="552426" y="614345"/>
                  </a:lnTo>
                  <a:lnTo>
                    <a:pt x="515958" y="638979"/>
                  </a:lnTo>
                  <a:lnTo>
                    <a:pt x="476363" y="658850"/>
                  </a:lnTo>
                  <a:lnTo>
                    <a:pt x="434048" y="673549"/>
                  </a:lnTo>
                  <a:lnTo>
                    <a:pt x="389424" y="682669"/>
                  </a:lnTo>
                  <a:lnTo>
                    <a:pt x="342900" y="685800"/>
                  </a:lnTo>
                  <a:lnTo>
                    <a:pt x="296375" y="682669"/>
                  </a:lnTo>
                  <a:lnTo>
                    <a:pt x="251751" y="673549"/>
                  </a:lnTo>
                  <a:lnTo>
                    <a:pt x="209436" y="658850"/>
                  </a:lnTo>
                  <a:lnTo>
                    <a:pt x="169841" y="638979"/>
                  </a:lnTo>
                  <a:lnTo>
                    <a:pt x="133373" y="614345"/>
                  </a:lnTo>
                  <a:lnTo>
                    <a:pt x="100441" y="585358"/>
                  </a:lnTo>
                  <a:lnTo>
                    <a:pt x="71454" y="552426"/>
                  </a:lnTo>
                  <a:lnTo>
                    <a:pt x="46820" y="515958"/>
                  </a:lnTo>
                  <a:lnTo>
                    <a:pt x="26949" y="476363"/>
                  </a:lnTo>
                  <a:lnTo>
                    <a:pt x="12250" y="434048"/>
                  </a:lnTo>
                  <a:lnTo>
                    <a:pt x="3130" y="389424"/>
                  </a:lnTo>
                  <a:lnTo>
                    <a:pt x="0" y="3429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869" y="2379281"/>
              <a:ext cx="485647" cy="1097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12230" y="2469642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>
                  <a:moveTo>
                    <a:pt x="53340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30755" y="4961890"/>
            <a:ext cx="150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𝑈</a:t>
            </a:r>
            <a:r>
              <a:rPr sz="2400" spc="18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𝐼𝑅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𝐸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57617" y="5873838"/>
            <a:ext cx="315595" cy="20320"/>
          </a:xfrm>
          <a:custGeom>
            <a:avLst/>
            <a:gdLst/>
            <a:ahLst/>
            <a:cxnLst/>
            <a:rect l="l" t="t" r="r" b="b"/>
            <a:pathLst>
              <a:path w="315595" h="20320">
                <a:moveTo>
                  <a:pt x="315468" y="0"/>
                </a:moveTo>
                <a:lnTo>
                  <a:pt x="0" y="0"/>
                </a:lnTo>
                <a:lnTo>
                  <a:pt x="0" y="19811"/>
                </a:lnTo>
                <a:lnTo>
                  <a:pt x="315468" y="19811"/>
                </a:lnTo>
                <a:lnTo>
                  <a:pt x="315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88605" y="5841568"/>
            <a:ext cx="25463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80" dirty="0">
                <a:latin typeface="Cambria Math"/>
                <a:cs typeface="Cambria Math"/>
              </a:rPr>
              <a:t>ω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20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746617" y="5798616"/>
            <a:ext cx="23367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10" dirty="0">
                <a:latin typeface="Cambria Math"/>
                <a:cs typeface="Cambria Math"/>
              </a:rPr>
              <a:t>𝑚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62241" y="5423712"/>
            <a:ext cx="2072639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265">
              <a:lnSpc>
                <a:spcPts val="2345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𝐸𝐼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345"/>
              </a:lnSpc>
              <a:tabLst>
                <a:tab pos="996950" algn="l"/>
                <a:tab pos="1720850" algn="l"/>
              </a:tabLst>
            </a:pPr>
            <a:r>
              <a:rPr sz="2400" dirty="0">
                <a:latin typeface="Cambria Math"/>
                <a:cs typeface="Cambria Math"/>
              </a:rPr>
              <a:t>𝑇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𝐾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𝛷𝐼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9617" y="5028691"/>
            <a:ext cx="517271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100"/>
              </a:spcBef>
              <a:tabLst>
                <a:tab pos="2970530" algn="l"/>
              </a:tabLst>
            </a:pPr>
            <a:r>
              <a:rPr sz="3600" baseline="12731" dirty="0">
                <a:latin typeface="Cambria Math"/>
                <a:cs typeface="Cambria Math"/>
              </a:rPr>
              <a:t>𝑃</a:t>
            </a:r>
            <a:r>
              <a:rPr sz="2625" baseline="1587" dirty="0">
                <a:latin typeface="Cambria Math"/>
                <a:cs typeface="Cambria Math"/>
              </a:rPr>
              <a:t>𝑒𝑙𝑒𝑐𝑡𝑖𝑐</a:t>
            </a:r>
            <a:r>
              <a:rPr sz="2625" spc="142" baseline="1587" dirty="0">
                <a:latin typeface="Cambria Math"/>
                <a:cs typeface="Cambria Math"/>
              </a:rPr>
              <a:t>  </a:t>
            </a:r>
            <a:r>
              <a:rPr sz="3600" baseline="12731" dirty="0">
                <a:latin typeface="Cambria Math"/>
                <a:cs typeface="Cambria Math"/>
              </a:rPr>
              <a:t>=</a:t>
            </a:r>
            <a:r>
              <a:rPr sz="3600" spc="367" baseline="12731" dirty="0">
                <a:latin typeface="Cambria Math"/>
                <a:cs typeface="Cambria Math"/>
              </a:rPr>
              <a:t> </a:t>
            </a:r>
            <a:r>
              <a:rPr sz="3600" spc="-52" baseline="12731" dirty="0">
                <a:latin typeface="Cambria Math"/>
                <a:cs typeface="Cambria Math"/>
              </a:rPr>
              <a:t>𝑈𝐼</a:t>
            </a:r>
            <a:r>
              <a:rPr sz="3600" baseline="12731" dirty="0">
                <a:latin typeface="Cambria Math"/>
                <a:cs typeface="Cambria Math"/>
              </a:rPr>
              <a:t>	</a:t>
            </a:r>
            <a:r>
              <a:rPr sz="3600" spc="97" baseline="11574" dirty="0">
                <a:latin typeface="Cambria Math"/>
                <a:cs typeface="Cambria Math"/>
              </a:rPr>
              <a:t>𝑃</a:t>
            </a:r>
            <a:r>
              <a:rPr sz="1750" spc="65" dirty="0">
                <a:latin typeface="Cambria Math"/>
                <a:cs typeface="Cambria Math"/>
              </a:rPr>
              <a:t>𝑚𝑒𝑐ℎ𝑎𝑛𝑖𝑐𝑎𝑙</a:t>
            </a:r>
            <a:r>
              <a:rPr sz="1750" spc="44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r>
              <a:rPr sz="3600" spc="202" baseline="11574" dirty="0">
                <a:latin typeface="Cambria Math"/>
                <a:cs typeface="Cambria Math"/>
              </a:rPr>
              <a:t> </a:t>
            </a:r>
            <a:r>
              <a:rPr sz="3600" spc="-37" baseline="11574" dirty="0">
                <a:latin typeface="Cambria Math"/>
                <a:cs typeface="Cambria Math"/>
              </a:rPr>
              <a:t>𝐸𝐼</a:t>
            </a:r>
            <a:endParaRPr sz="3600" baseline="11574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3600" baseline="11574" dirty="0">
                <a:latin typeface="Cambria Math"/>
                <a:cs typeface="Cambria Math"/>
              </a:rPr>
              <a:t>𝑃</a:t>
            </a:r>
            <a:r>
              <a:rPr sz="1750" dirty="0">
                <a:latin typeface="Cambria Math"/>
                <a:cs typeface="Cambria Math"/>
              </a:rPr>
              <a:t>𝑅𝑒𝑠𝑖𝑠𝑡𝑖𝑣𝑒</a:t>
            </a:r>
            <a:r>
              <a:rPr sz="1750" spc="65" dirty="0">
                <a:latin typeface="Cambria Math"/>
                <a:cs typeface="Cambria Math"/>
              </a:rPr>
              <a:t> 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r>
              <a:rPr sz="3600" spc="352" baseline="11574" dirty="0">
                <a:latin typeface="Cambria Math"/>
                <a:cs typeface="Cambria Math"/>
              </a:rPr>
              <a:t> </a:t>
            </a:r>
            <a:r>
              <a:rPr sz="3600" spc="44" baseline="11574" dirty="0">
                <a:latin typeface="Cambria Math"/>
                <a:cs typeface="Cambria Math"/>
              </a:rPr>
              <a:t>𝑅𝐼</a:t>
            </a:r>
            <a:r>
              <a:rPr sz="2625" spc="44" baseline="42857" dirty="0">
                <a:latin typeface="Cambria Math"/>
                <a:cs typeface="Cambria Math"/>
              </a:rPr>
              <a:t>2</a:t>
            </a:r>
            <a:endParaRPr sz="2625" baseline="42857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92529" y="5607507"/>
            <a:ext cx="1590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𝐸</a:t>
            </a:r>
            <a:r>
              <a:rPr sz="2400" spc="2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𝐾</a:t>
            </a:r>
            <a:r>
              <a:rPr sz="2625" baseline="-15873" dirty="0">
                <a:latin typeface="Cambria Math"/>
                <a:cs typeface="Cambria Math"/>
              </a:rPr>
              <a:t>𝑚</a:t>
            </a:r>
            <a:r>
              <a:rPr sz="2400" i="1" dirty="0">
                <a:latin typeface="Calibri"/>
                <a:cs typeface="Calibri"/>
              </a:rPr>
              <a:t>ω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𝛷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62571" y="2827401"/>
            <a:ext cx="149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94576" y="3132201"/>
            <a:ext cx="85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0318" y="2717419"/>
            <a:ext cx="13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444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9273" y="326605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Three-</a:t>
            </a:r>
            <a:r>
              <a:rPr dirty="0"/>
              <a:t>phase</a:t>
            </a:r>
            <a:r>
              <a:rPr spc="-55" dirty="0"/>
              <a:t> </a:t>
            </a:r>
            <a:r>
              <a:rPr dirty="0"/>
              <a:t>Full</a:t>
            </a:r>
            <a:r>
              <a:rPr spc="-55" dirty="0"/>
              <a:t> </a:t>
            </a:r>
            <a:r>
              <a:rPr dirty="0"/>
              <a:t>Equivalent</a:t>
            </a:r>
            <a:r>
              <a:rPr spc="-50" dirty="0"/>
              <a:t> </a:t>
            </a:r>
            <a:r>
              <a:rPr spc="-10" dirty="0"/>
              <a:t>Circuit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9305" y="1455190"/>
            <a:ext cx="3157220" cy="44157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800" spc="-20" dirty="0">
                <a:latin typeface="Calibri"/>
                <a:cs typeface="Calibri"/>
              </a:rPr>
              <a:t>Equivalent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circuits</a:t>
            </a:r>
            <a:endParaRPr sz="2800">
              <a:latin typeface="Calibri"/>
              <a:cs typeface="Calibri"/>
            </a:endParaRPr>
          </a:p>
          <a:p>
            <a:pPr marL="241300" marR="196850" indent="-2286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Looks</a:t>
            </a:r>
            <a:r>
              <a:rPr sz="2800" spc="-7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nice</a:t>
            </a:r>
            <a:r>
              <a:rPr sz="2800" spc="-6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(explicit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and</a:t>
            </a:r>
            <a:r>
              <a:rPr sz="2800" spc="-5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continuous)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Solves</a:t>
            </a:r>
            <a:r>
              <a:rPr sz="2800" spc="-10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FAC46"/>
                </a:solidFill>
                <a:latin typeface="Calibri"/>
                <a:cs typeface="Calibri"/>
              </a:rPr>
              <a:t>fast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Many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of</a:t>
            </a:r>
            <a:r>
              <a:rPr sz="28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“constants”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vary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with</a:t>
            </a:r>
            <a:r>
              <a:rPr sz="2800" spc="-1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current,</a:t>
            </a:r>
            <a:r>
              <a:rPr sz="2800" spc="-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speed, temperature</a:t>
            </a:r>
            <a:endParaRPr sz="2800">
              <a:latin typeface="Calibri"/>
              <a:cs typeface="Calibri"/>
            </a:endParaRPr>
          </a:p>
          <a:p>
            <a:pPr marL="241300" marR="868044" indent="-2286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Hard</a:t>
            </a:r>
            <a:r>
              <a:rPr sz="2800" spc="-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to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extract/derive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41494" y="6091224"/>
            <a:ext cx="2562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200"/>
              </a:lnSpc>
              <a:spcBef>
                <a:spcPts val="95"/>
              </a:spcBef>
            </a:pPr>
            <a:r>
              <a:rPr sz="2400" baseline="10416" dirty="0">
                <a:latin typeface="Cambria Math"/>
                <a:cs typeface="Cambria Math"/>
              </a:rPr>
              <a:t>𝑃</a:t>
            </a:r>
            <a:r>
              <a:rPr sz="1150" dirty="0">
                <a:latin typeface="Cambria Math"/>
                <a:cs typeface="Cambria Math"/>
              </a:rPr>
              <a:t>𝑅𝑒𝑠𝑖𝑠𝑡𝑎𝑛𝑐𝑒</a:t>
            </a:r>
            <a:r>
              <a:rPr sz="1150" spc="465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=</a:t>
            </a:r>
            <a:r>
              <a:rPr sz="2400" spc="375" baseline="10416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𝑅</a:t>
            </a:r>
            <a:r>
              <a:rPr sz="1150" dirty="0">
                <a:latin typeface="Cambria Math"/>
                <a:cs typeface="Cambria Math"/>
              </a:rPr>
              <a:t>𝑠</a:t>
            </a:r>
            <a:r>
              <a:rPr sz="2400" baseline="10416" dirty="0">
                <a:latin typeface="Cambria Math"/>
                <a:cs typeface="Cambria Math"/>
              </a:rPr>
              <a:t>(𝑖</a:t>
            </a:r>
            <a:r>
              <a:rPr sz="1725" baseline="43478" dirty="0">
                <a:latin typeface="Cambria Math"/>
                <a:cs typeface="Cambria Math"/>
              </a:rPr>
              <a:t>2</a:t>
            </a:r>
            <a:r>
              <a:rPr sz="1725" spc="472" baseline="43478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+𝑖</a:t>
            </a:r>
            <a:r>
              <a:rPr sz="1725" baseline="45893" dirty="0">
                <a:latin typeface="Cambria Math"/>
                <a:cs typeface="Cambria Math"/>
              </a:rPr>
              <a:t>2</a:t>
            </a:r>
            <a:r>
              <a:rPr sz="1725" spc="480" baseline="45893" dirty="0">
                <a:latin typeface="Cambria Math"/>
                <a:cs typeface="Cambria Math"/>
              </a:rPr>
              <a:t> </a:t>
            </a:r>
            <a:r>
              <a:rPr sz="2400" spc="-30" baseline="10416" dirty="0">
                <a:latin typeface="Cambria Math"/>
                <a:cs typeface="Cambria Math"/>
              </a:rPr>
              <a:t>+𝑖</a:t>
            </a:r>
            <a:r>
              <a:rPr sz="1725" spc="-30" baseline="43478" dirty="0">
                <a:latin typeface="Cambria Math"/>
                <a:cs typeface="Cambria Math"/>
              </a:rPr>
              <a:t>2</a:t>
            </a:r>
            <a:r>
              <a:rPr sz="2400" spc="-30" baseline="10416" dirty="0">
                <a:latin typeface="Cambria Math"/>
                <a:cs typeface="Cambria Math"/>
              </a:rPr>
              <a:t>)</a:t>
            </a:r>
            <a:endParaRPr sz="2400" baseline="10416">
              <a:latin typeface="Cambria Math"/>
              <a:cs typeface="Cambria Math"/>
            </a:endParaRPr>
          </a:p>
          <a:p>
            <a:pPr marL="1573530">
              <a:lnSpc>
                <a:spcPts val="675"/>
              </a:lnSpc>
              <a:tabLst>
                <a:tab pos="1940560" algn="l"/>
                <a:tab pos="2307590" algn="l"/>
              </a:tabLst>
            </a:pPr>
            <a:r>
              <a:rPr sz="1725" spc="44" baseline="2415" dirty="0">
                <a:latin typeface="Cambria Math"/>
                <a:cs typeface="Cambria Math"/>
              </a:rPr>
              <a:t>𝑎</a:t>
            </a:r>
            <a:r>
              <a:rPr sz="1725" baseline="2415" dirty="0">
                <a:latin typeface="Cambria Math"/>
                <a:cs typeface="Cambria Math"/>
              </a:rPr>
              <a:t>	</a:t>
            </a:r>
            <a:r>
              <a:rPr sz="1150" spc="20" dirty="0">
                <a:latin typeface="Cambria Math"/>
                <a:cs typeface="Cambria Math"/>
              </a:rPr>
              <a:t>𝑏</a:t>
            </a:r>
            <a:r>
              <a:rPr sz="1150" dirty="0">
                <a:latin typeface="Cambria Math"/>
                <a:cs typeface="Cambria Math"/>
              </a:rPr>
              <a:t>	</a:t>
            </a:r>
            <a:r>
              <a:rPr sz="1725" spc="7" baseline="2415" dirty="0">
                <a:latin typeface="Cambria Math"/>
                <a:cs typeface="Cambria Math"/>
              </a:rPr>
              <a:t>𝑐</a:t>
            </a:r>
            <a:endParaRPr sz="1725" baseline="2415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7159" y="1630502"/>
            <a:ext cx="6759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7029" algn="l"/>
              </a:tabLst>
            </a:pPr>
            <a:r>
              <a:rPr sz="1800" dirty="0">
                <a:latin typeface="Calibri"/>
                <a:cs typeface="Calibri"/>
              </a:rPr>
              <a:t>Single phase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representation</a:t>
            </a:r>
            <a:r>
              <a:rPr sz="1800" dirty="0">
                <a:latin typeface="Calibri"/>
                <a:cs typeface="Calibri"/>
              </a:rPr>
              <a:t>	Three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representation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781421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33401" y="8890"/>
                </a:lnTo>
                <a:lnTo>
                  <a:pt x="33401" y="59055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9227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20447" y="590550"/>
                </a:lnTo>
                <a:lnTo>
                  <a:pt x="20447" y="889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520182" y="4491990"/>
            <a:ext cx="284480" cy="50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00"/>
              </a:lnSpc>
              <a:spcBef>
                <a:spcPts val="95"/>
              </a:spcBef>
            </a:pPr>
            <a:r>
              <a:rPr sz="1600" spc="-25" dirty="0">
                <a:latin typeface="Cambria Math"/>
                <a:cs typeface="Cambria Math"/>
              </a:rPr>
              <a:t>𝑢</a:t>
            </a:r>
            <a:r>
              <a:rPr sz="1725" spc="-37" baseline="-14492" dirty="0">
                <a:latin typeface="Cambria Math"/>
                <a:cs typeface="Cambria Math"/>
              </a:rPr>
              <a:t>𝑎</a:t>
            </a:r>
            <a:endParaRPr sz="1725" baseline="-14492">
              <a:latin typeface="Cambria Math"/>
              <a:cs typeface="Cambria Math"/>
            </a:endParaRPr>
          </a:p>
          <a:p>
            <a:pPr marL="39370">
              <a:lnSpc>
                <a:spcPts val="1900"/>
              </a:lnSpc>
            </a:pPr>
            <a:r>
              <a:rPr sz="1600" spc="-50" dirty="0">
                <a:latin typeface="Cambria Math"/>
                <a:cs typeface="Cambria Math"/>
              </a:rPr>
              <a:t>𝑢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527802" y="4827270"/>
            <a:ext cx="274955" cy="410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7320">
              <a:lnSpc>
                <a:spcPts val="1240"/>
              </a:lnSpc>
              <a:spcBef>
                <a:spcPts val="110"/>
              </a:spcBef>
            </a:pPr>
            <a:r>
              <a:rPr sz="1150" spc="20" dirty="0">
                <a:latin typeface="Cambria Math"/>
                <a:cs typeface="Cambria Math"/>
              </a:rPr>
              <a:t>𝑏</a:t>
            </a:r>
            <a:endParaRPr sz="1150">
              <a:latin typeface="Cambria Math"/>
              <a:cs typeface="Cambria Math"/>
            </a:endParaRPr>
          </a:p>
          <a:p>
            <a:pPr marL="38100">
              <a:lnSpc>
                <a:spcPts val="1780"/>
              </a:lnSpc>
            </a:pPr>
            <a:r>
              <a:rPr sz="1600" spc="-25" dirty="0">
                <a:latin typeface="Cambria Math"/>
                <a:cs typeface="Cambria Math"/>
              </a:rPr>
              <a:t>𝑢</a:t>
            </a:r>
            <a:r>
              <a:rPr sz="1725" spc="-37" baseline="-14492" dirty="0">
                <a:latin typeface="Cambria Math"/>
                <a:cs typeface="Cambria Math"/>
              </a:rPr>
              <a:t>𝑐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03721" y="4761738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25005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33401" y="8890"/>
                </a:lnTo>
                <a:lnTo>
                  <a:pt x="33401" y="59055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46927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20447" y="590550"/>
                </a:lnTo>
                <a:lnTo>
                  <a:pt x="20447" y="889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193282" y="4533138"/>
            <a:ext cx="833119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95"/>
              </a:spcBef>
              <a:tabLst>
                <a:tab pos="362585" algn="l"/>
                <a:tab pos="702945" algn="l"/>
              </a:tabLst>
            </a:pPr>
            <a:r>
              <a:rPr sz="1600" spc="-50" dirty="0">
                <a:latin typeface="Cambria Math"/>
                <a:cs typeface="Cambria Math"/>
              </a:rPr>
              <a:t>𝑅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0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0</a:t>
            </a:r>
            <a:endParaRPr sz="1600">
              <a:latin typeface="Cambria Math"/>
              <a:cs typeface="Cambria Math"/>
            </a:endParaRPr>
          </a:p>
          <a:p>
            <a:pPr marL="24765">
              <a:lnSpc>
                <a:spcPts val="1880"/>
              </a:lnSpc>
              <a:tabLst>
                <a:tab pos="352425" algn="l"/>
                <a:tab pos="702945" algn="l"/>
              </a:tabLst>
            </a:pPr>
            <a:r>
              <a:rPr sz="1600" spc="-50" dirty="0">
                <a:latin typeface="Cambria Math"/>
                <a:cs typeface="Cambria Math"/>
              </a:rPr>
              <a:t>0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𝑅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0</a:t>
            </a:r>
            <a:endParaRPr sz="1600">
              <a:latin typeface="Cambria Math"/>
              <a:cs typeface="Cambria Math"/>
            </a:endParaRPr>
          </a:p>
          <a:p>
            <a:pPr marL="24765">
              <a:lnSpc>
                <a:spcPts val="1900"/>
              </a:lnSpc>
              <a:tabLst>
                <a:tab pos="362585" algn="l"/>
                <a:tab pos="690245" algn="l"/>
              </a:tabLst>
            </a:pPr>
            <a:r>
              <a:rPr sz="1600" spc="-50" dirty="0">
                <a:latin typeface="Cambria Math"/>
                <a:cs typeface="Cambria Math"/>
              </a:rPr>
              <a:t>0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0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𝑅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90765" y="4546600"/>
            <a:ext cx="55880" cy="742950"/>
          </a:xfrm>
          <a:custGeom>
            <a:avLst/>
            <a:gdLst/>
            <a:ahLst/>
            <a:cxnLst/>
            <a:rect l="l" t="t" r="r" b="b"/>
            <a:pathLst>
              <a:path w="55879" h="742950">
                <a:moveTo>
                  <a:pt x="55753" y="0"/>
                </a:moveTo>
                <a:lnTo>
                  <a:pt x="0" y="0"/>
                </a:lnTo>
                <a:lnTo>
                  <a:pt x="0" y="10160"/>
                </a:lnTo>
                <a:lnTo>
                  <a:pt x="35179" y="10160"/>
                </a:lnTo>
                <a:lnTo>
                  <a:pt x="35179" y="732790"/>
                </a:lnTo>
                <a:lnTo>
                  <a:pt x="0" y="732790"/>
                </a:lnTo>
                <a:lnTo>
                  <a:pt x="0" y="742950"/>
                </a:lnTo>
                <a:lnTo>
                  <a:pt x="55753" y="742950"/>
                </a:lnTo>
                <a:lnTo>
                  <a:pt x="55753" y="732790"/>
                </a:lnTo>
                <a:lnTo>
                  <a:pt x="55753" y="10160"/>
                </a:lnTo>
                <a:lnTo>
                  <a:pt x="55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57339" y="4546600"/>
            <a:ext cx="55880" cy="742950"/>
          </a:xfrm>
          <a:custGeom>
            <a:avLst/>
            <a:gdLst/>
            <a:ahLst/>
            <a:cxnLst/>
            <a:rect l="l" t="t" r="r" b="b"/>
            <a:pathLst>
              <a:path w="55879" h="742950">
                <a:moveTo>
                  <a:pt x="55753" y="0"/>
                </a:moveTo>
                <a:lnTo>
                  <a:pt x="0" y="0"/>
                </a:lnTo>
                <a:lnTo>
                  <a:pt x="0" y="10160"/>
                </a:lnTo>
                <a:lnTo>
                  <a:pt x="0" y="732790"/>
                </a:lnTo>
                <a:lnTo>
                  <a:pt x="0" y="742950"/>
                </a:lnTo>
                <a:lnTo>
                  <a:pt x="55753" y="742950"/>
                </a:lnTo>
                <a:lnTo>
                  <a:pt x="55753" y="732790"/>
                </a:lnTo>
                <a:lnTo>
                  <a:pt x="20574" y="732790"/>
                </a:lnTo>
                <a:lnTo>
                  <a:pt x="20574" y="10160"/>
                </a:lnTo>
                <a:lnTo>
                  <a:pt x="55753" y="10160"/>
                </a:lnTo>
                <a:lnTo>
                  <a:pt x="55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179818" y="4507229"/>
            <a:ext cx="233045" cy="51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14"/>
              </a:lnSpc>
              <a:spcBef>
                <a:spcPts val="95"/>
              </a:spcBef>
            </a:pPr>
            <a:r>
              <a:rPr sz="1600" spc="-25" dirty="0">
                <a:latin typeface="Cambria Math"/>
                <a:cs typeface="Cambria Math"/>
              </a:rPr>
              <a:t>𝑖</a:t>
            </a:r>
            <a:r>
              <a:rPr sz="1725" spc="-37" baseline="-14492" dirty="0">
                <a:latin typeface="Cambria Math"/>
                <a:cs typeface="Cambria Math"/>
              </a:rPr>
              <a:t>𝑎</a:t>
            </a:r>
            <a:endParaRPr sz="1725" baseline="-14492">
              <a:latin typeface="Cambria Math"/>
              <a:cs typeface="Cambria Math"/>
            </a:endParaRPr>
          </a:p>
          <a:p>
            <a:pPr marL="39370">
              <a:lnSpc>
                <a:spcPts val="1914"/>
              </a:lnSpc>
            </a:pPr>
            <a:r>
              <a:rPr sz="1600" spc="-50" dirty="0">
                <a:latin typeface="Cambria Math"/>
                <a:cs typeface="Cambria Math"/>
              </a:rPr>
              <a:t>𝑖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88961" y="4845557"/>
            <a:ext cx="221615" cy="414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3980">
              <a:lnSpc>
                <a:spcPts val="1250"/>
              </a:lnSpc>
              <a:spcBef>
                <a:spcPts val="110"/>
              </a:spcBef>
            </a:pPr>
            <a:r>
              <a:rPr sz="1150" spc="20" dirty="0">
                <a:latin typeface="Cambria Math"/>
                <a:cs typeface="Cambria Math"/>
              </a:rPr>
              <a:t>𝑏</a:t>
            </a:r>
            <a:endParaRPr sz="1150">
              <a:latin typeface="Cambria Math"/>
              <a:cs typeface="Cambria Math"/>
            </a:endParaRPr>
          </a:p>
          <a:p>
            <a:pPr marL="38100">
              <a:lnSpc>
                <a:spcPts val="1789"/>
              </a:lnSpc>
            </a:pPr>
            <a:r>
              <a:rPr sz="1600" spc="-25" dirty="0">
                <a:latin typeface="Cambria Math"/>
                <a:cs typeface="Cambria Math"/>
              </a:rPr>
              <a:t>𝑖</a:t>
            </a:r>
            <a:r>
              <a:rPr sz="1725" spc="-37" baseline="-14492" dirty="0">
                <a:latin typeface="Cambria Math"/>
                <a:cs typeface="Cambria Math"/>
              </a:rPr>
              <a:t>𝑐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04303" y="4761738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+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737981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33401" y="8890"/>
                </a:lnTo>
                <a:lnTo>
                  <a:pt x="33401" y="59055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34935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20447" y="590550"/>
                </a:lnTo>
                <a:lnTo>
                  <a:pt x="20447" y="889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7781670" y="4533138"/>
            <a:ext cx="962025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ts val="1895"/>
              </a:lnSpc>
              <a:spcBef>
                <a:spcPts val="95"/>
              </a:spcBef>
              <a:tabLst>
                <a:tab pos="393065" algn="l"/>
                <a:tab pos="775970" algn="l"/>
              </a:tabLst>
            </a:pPr>
            <a:r>
              <a:rPr sz="1600" spc="-50" dirty="0">
                <a:latin typeface="Cambria Math"/>
                <a:cs typeface="Cambria Math"/>
              </a:rPr>
              <a:t>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𝑀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𝑀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ts val="1880"/>
              </a:lnSpc>
              <a:tabLst>
                <a:tab pos="426720" algn="l"/>
                <a:tab pos="775970" algn="l"/>
              </a:tabLst>
            </a:pPr>
            <a:r>
              <a:rPr sz="1600" spc="-50" dirty="0">
                <a:latin typeface="Cambria Math"/>
                <a:cs typeface="Cambria Math"/>
              </a:rPr>
              <a:t>𝑀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𝑀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ts val="1900"/>
              </a:lnSpc>
              <a:tabLst>
                <a:tab pos="393065" algn="l"/>
                <a:tab pos="807720" algn="l"/>
              </a:tabLst>
            </a:pPr>
            <a:r>
              <a:rPr sz="1600" spc="-50" dirty="0">
                <a:latin typeface="Cambria Math"/>
                <a:cs typeface="Cambria Math"/>
              </a:rPr>
              <a:t>𝑀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𝑀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𝐿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849359" y="4911852"/>
            <a:ext cx="203200" cy="13970"/>
          </a:xfrm>
          <a:custGeom>
            <a:avLst/>
            <a:gdLst/>
            <a:ahLst/>
            <a:cxnLst/>
            <a:rect l="l" t="t" r="r" b="b"/>
            <a:pathLst>
              <a:path w="203200" h="13970">
                <a:moveTo>
                  <a:pt x="202692" y="0"/>
                </a:moveTo>
                <a:lnTo>
                  <a:pt x="0" y="0"/>
                </a:lnTo>
                <a:lnTo>
                  <a:pt x="0" y="13716"/>
                </a:lnTo>
                <a:lnTo>
                  <a:pt x="202692" y="13716"/>
                </a:lnTo>
                <a:lnTo>
                  <a:pt x="20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837803" y="4561484"/>
            <a:ext cx="222885" cy="6045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59"/>
              </a:spcBef>
            </a:pPr>
            <a:r>
              <a:rPr sz="1600" spc="-50" dirty="0">
                <a:latin typeface="Cambria Math"/>
                <a:cs typeface="Cambria Math"/>
              </a:rPr>
              <a:t>𝑑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600" spc="-25" dirty="0">
                <a:latin typeface="Cambria Math"/>
                <a:cs typeface="Cambria Math"/>
              </a:rPr>
              <a:t>𝑑𝑡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343009" y="4546600"/>
            <a:ext cx="55880" cy="742950"/>
          </a:xfrm>
          <a:custGeom>
            <a:avLst/>
            <a:gdLst/>
            <a:ahLst/>
            <a:cxnLst/>
            <a:rect l="l" t="t" r="r" b="b"/>
            <a:pathLst>
              <a:path w="55879" h="742950">
                <a:moveTo>
                  <a:pt x="55753" y="0"/>
                </a:moveTo>
                <a:lnTo>
                  <a:pt x="0" y="0"/>
                </a:lnTo>
                <a:lnTo>
                  <a:pt x="0" y="10160"/>
                </a:lnTo>
                <a:lnTo>
                  <a:pt x="35179" y="10160"/>
                </a:lnTo>
                <a:lnTo>
                  <a:pt x="35179" y="732790"/>
                </a:lnTo>
                <a:lnTo>
                  <a:pt x="0" y="732790"/>
                </a:lnTo>
                <a:lnTo>
                  <a:pt x="0" y="742950"/>
                </a:lnTo>
                <a:lnTo>
                  <a:pt x="55753" y="742950"/>
                </a:lnTo>
                <a:lnTo>
                  <a:pt x="55753" y="732790"/>
                </a:lnTo>
                <a:lnTo>
                  <a:pt x="55753" y="10160"/>
                </a:lnTo>
                <a:lnTo>
                  <a:pt x="55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08059" y="4546600"/>
            <a:ext cx="55880" cy="742950"/>
          </a:xfrm>
          <a:custGeom>
            <a:avLst/>
            <a:gdLst/>
            <a:ahLst/>
            <a:cxnLst/>
            <a:rect l="l" t="t" r="r" b="b"/>
            <a:pathLst>
              <a:path w="55879" h="742950">
                <a:moveTo>
                  <a:pt x="55753" y="0"/>
                </a:moveTo>
                <a:lnTo>
                  <a:pt x="0" y="0"/>
                </a:lnTo>
                <a:lnTo>
                  <a:pt x="0" y="10160"/>
                </a:lnTo>
                <a:lnTo>
                  <a:pt x="0" y="732790"/>
                </a:lnTo>
                <a:lnTo>
                  <a:pt x="0" y="742950"/>
                </a:lnTo>
                <a:lnTo>
                  <a:pt x="55753" y="742950"/>
                </a:lnTo>
                <a:lnTo>
                  <a:pt x="55753" y="732790"/>
                </a:lnTo>
                <a:lnTo>
                  <a:pt x="20574" y="732790"/>
                </a:lnTo>
                <a:lnTo>
                  <a:pt x="20574" y="10160"/>
                </a:lnTo>
                <a:lnTo>
                  <a:pt x="55753" y="10160"/>
                </a:lnTo>
                <a:lnTo>
                  <a:pt x="55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132443" y="4507229"/>
            <a:ext cx="233045" cy="51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14"/>
              </a:lnSpc>
              <a:spcBef>
                <a:spcPts val="95"/>
              </a:spcBef>
            </a:pPr>
            <a:r>
              <a:rPr sz="1600" spc="-25" dirty="0">
                <a:latin typeface="Cambria Math"/>
                <a:cs typeface="Cambria Math"/>
              </a:rPr>
              <a:t>𝑖</a:t>
            </a:r>
            <a:r>
              <a:rPr sz="1725" spc="-37" baseline="-14492" dirty="0">
                <a:latin typeface="Cambria Math"/>
                <a:cs typeface="Cambria Math"/>
              </a:rPr>
              <a:t>𝑎</a:t>
            </a:r>
            <a:endParaRPr sz="1725" baseline="-14492">
              <a:latin typeface="Cambria Math"/>
              <a:cs typeface="Cambria Math"/>
            </a:endParaRPr>
          </a:p>
          <a:p>
            <a:pPr marL="39370">
              <a:lnSpc>
                <a:spcPts val="1914"/>
              </a:lnSpc>
            </a:pPr>
            <a:r>
              <a:rPr sz="1600" spc="-50" dirty="0">
                <a:latin typeface="Cambria Math"/>
                <a:cs typeface="Cambria Math"/>
              </a:rPr>
              <a:t>𝑖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140063" y="4845557"/>
            <a:ext cx="222885" cy="414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5885">
              <a:lnSpc>
                <a:spcPts val="1250"/>
              </a:lnSpc>
              <a:spcBef>
                <a:spcPts val="110"/>
              </a:spcBef>
            </a:pPr>
            <a:r>
              <a:rPr sz="1150" spc="20" dirty="0">
                <a:latin typeface="Cambria Math"/>
                <a:cs typeface="Cambria Math"/>
              </a:rPr>
              <a:t>𝑏</a:t>
            </a:r>
            <a:endParaRPr sz="1150">
              <a:latin typeface="Cambria Math"/>
              <a:cs typeface="Cambria Math"/>
            </a:endParaRPr>
          </a:p>
          <a:p>
            <a:pPr marL="38100">
              <a:lnSpc>
                <a:spcPts val="1789"/>
              </a:lnSpc>
            </a:pPr>
            <a:r>
              <a:rPr sz="1600" spc="-25" dirty="0">
                <a:latin typeface="Cambria Math"/>
                <a:cs typeface="Cambria Math"/>
              </a:rPr>
              <a:t>𝑖</a:t>
            </a:r>
            <a:r>
              <a:rPr sz="1725" spc="-37" baseline="-14492" dirty="0">
                <a:latin typeface="Cambria Math"/>
                <a:cs typeface="Cambria Math"/>
              </a:rPr>
              <a:t>𝑐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455022" y="4761738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+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949561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33401" y="8890"/>
                </a:lnTo>
                <a:lnTo>
                  <a:pt x="33401" y="59055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87179" y="4617720"/>
            <a:ext cx="53975" cy="600710"/>
          </a:xfrm>
          <a:custGeom>
            <a:avLst/>
            <a:gdLst/>
            <a:ahLst/>
            <a:cxnLst/>
            <a:rect l="l" t="t" r="r" b="b"/>
            <a:pathLst>
              <a:path w="53975" h="600710">
                <a:moveTo>
                  <a:pt x="53848" y="0"/>
                </a:moveTo>
                <a:lnTo>
                  <a:pt x="0" y="0"/>
                </a:lnTo>
                <a:lnTo>
                  <a:pt x="0" y="8890"/>
                </a:lnTo>
                <a:lnTo>
                  <a:pt x="0" y="590550"/>
                </a:lnTo>
                <a:lnTo>
                  <a:pt x="0" y="600710"/>
                </a:lnTo>
                <a:lnTo>
                  <a:pt x="53848" y="600710"/>
                </a:lnTo>
                <a:lnTo>
                  <a:pt x="53848" y="590550"/>
                </a:lnTo>
                <a:lnTo>
                  <a:pt x="20447" y="590550"/>
                </a:lnTo>
                <a:lnTo>
                  <a:pt x="20447" y="8890"/>
                </a:lnTo>
                <a:lnTo>
                  <a:pt x="53848" y="8890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708768" y="4491990"/>
            <a:ext cx="263525" cy="50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00"/>
              </a:lnSpc>
              <a:spcBef>
                <a:spcPts val="95"/>
              </a:spcBef>
            </a:pPr>
            <a:r>
              <a:rPr sz="1600" spc="-25" dirty="0">
                <a:latin typeface="Cambria Math"/>
                <a:cs typeface="Cambria Math"/>
              </a:rPr>
              <a:t>𝑒</a:t>
            </a:r>
            <a:r>
              <a:rPr sz="1725" spc="-37" baseline="-14492" dirty="0">
                <a:latin typeface="Cambria Math"/>
                <a:cs typeface="Cambria Math"/>
              </a:rPr>
              <a:t>𝑎</a:t>
            </a:r>
            <a:endParaRPr sz="1725" baseline="-14492">
              <a:latin typeface="Cambria Math"/>
              <a:cs typeface="Cambria Math"/>
            </a:endParaRPr>
          </a:p>
          <a:p>
            <a:pPr marL="39370">
              <a:lnSpc>
                <a:spcPts val="1900"/>
              </a:lnSpc>
            </a:pPr>
            <a:r>
              <a:rPr sz="1600" spc="-50" dirty="0">
                <a:latin typeface="Cambria Math"/>
                <a:cs typeface="Cambria Math"/>
              </a:rPr>
              <a:t>𝑒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716389" y="4827270"/>
            <a:ext cx="253365" cy="410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6364">
              <a:lnSpc>
                <a:spcPts val="1240"/>
              </a:lnSpc>
              <a:spcBef>
                <a:spcPts val="110"/>
              </a:spcBef>
            </a:pPr>
            <a:r>
              <a:rPr sz="1150" spc="20" dirty="0">
                <a:latin typeface="Cambria Math"/>
                <a:cs typeface="Cambria Math"/>
              </a:rPr>
              <a:t>𝑏</a:t>
            </a:r>
            <a:endParaRPr sz="1150">
              <a:latin typeface="Cambria Math"/>
              <a:cs typeface="Cambria Math"/>
            </a:endParaRPr>
          </a:p>
          <a:p>
            <a:pPr marL="38100">
              <a:lnSpc>
                <a:spcPts val="1780"/>
              </a:lnSpc>
            </a:pPr>
            <a:r>
              <a:rPr sz="1600" spc="-25" dirty="0">
                <a:latin typeface="Cambria Math"/>
                <a:cs typeface="Cambria Math"/>
              </a:rPr>
              <a:t>𝑒</a:t>
            </a:r>
            <a:r>
              <a:rPr sz="1725" spc="-37" baseline="-14492" dirty="0">
                <a:latin typeface="Cambria Math"/>
                <a:cs typeface="Cambria Math"/>
              </a:rPr>
              <a:t>𝑐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774057" y="5625185"/>
            <a:ext cx="2764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10416" dirty="0">
                <a:latin typeface="Cambria Math"/>
                <a:cs typeface="Cambria Math"/>
              </a:rPr>
              <a:t>𝑃</a:t>
            </a:r>
            <a:r>
              <a:rPr sz="1150" dirty="0">
                <a:latin typeface="Cambria Math"/>
                <a:cs typeface="Cambria Math"/>
              </a:rPr>
              <a:t>𝑒𝑙𝑒𝑐𝑡𝑟𝑖𝑐𝑎𝑙</a:t>
            </a:r>
            <a:r>
              <a:rPr sz="1150" spc="355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=</a:t>
            </a:r>
            <a:r>
              <a:rPr sz="2400" spc="232" baseline="10416" dirty="0">
                <a:latin typeface="Cambria Math"/>
                <a:cs typeface="Cambria Math"/>
              </a:rPr>
              <a:t> </a:t>
            </a:r>
            <a:r>
              <a:rPr sz="2400" spc="89" baseline="10416" dirty="0">
                <a:latin typeface="Cambria Math"/>
                <a:cs typeface="Cambria Math"/>
              </a:rPr>
              <a:t>𝑢</a:t>
            </a:r>
            <a:r>
              <a:rPr sz="1150" spc="60" dirty="0">
                <a:latin typeface="Cambria Math"/>
                <a:cs typeface="Cambria Math"/>
              </a:rPr>
              <a:t>𝑎</a:t>
            </a:r>
            <a:r>
              <a:rPr sz="2400" spc="89" baseline="10416" dirty="0">
                <a:latin typeface="Cambria Math"/>
                <a:cs typeface="Cambria Math"/>
              </a:rPr>
              <a:t>𝑖</a:t>
            </a:r>
            <a:r>
              <a:rPr sz="1150" spc="60" dirty="0">
                <a:latin typeface="Cambria Math"/>
                <a:cs typeface="Cambria Math"/>
              </a:rPr>
              <a:t>𝑎</a:t>
            </a:r>
            <a:r>
              <a:rPr sz="1150" spc="254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+</a:t>
            </a:r>
            <a:r>
              <a:rPr sz="2400" spc="97" baseline="10416" dirty="0">
                <a:latin typeface="Cambria Math"/>
                <a:cs typeface="Cambria Math"/>
              </a:rPr>
              <a:t> </a:t>
            </a:r>
            <a:r>
              <a:rPr sz="2400" spc="82" baseline="10416" dirty="0">
                <a:latin typeface="Cambria Math"/>
                <a:cs typeface="Cambria Math"/>
              </a:rPr>
              <a:t>𝑢</a:t>
            </a:r>
            <a:r>
              <a:rPr sz="1150" spc="55" dirty="0">
                <a:latin typeface="Cambria Math"/>
                <a:cs typeface="Cambria Math"/>
              </a:rPr>
              <a:t>𝑏</a:t>
            </a:r>
            <a:r>
              <a:rPr sz="2400" spc="82" baseline="10416" dirty="0">
                <a:latin typeface="Cambria Math"/>
                <a:cs typeface="Cambria Math"/>
              </a:rPr>
              <a:t>𝑖</a:t>
            </a:r>
            <a:r>
              <a:rPr sz="1150" spc="55" dirty="0">
                <a:latin typeface="Cambria Math"/>
                <a:cs typeface="Cambria Math"/>
              </a:rPr>
              <a:t>𝑏</a:t>
            </a:r>
            <a:r>
              <a:rPr sz="1150" spc="254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+</a:t>
            </a:r>
            <a:r>
              <a:rPr sz="2400" spc="97" baseline="10416" dirty="0">
                <a:latin typeface="Cambria Math"/>
                <a:cs typeface="Cambria Math"/>
              </a:rPr>
              <a:t> </a:t>
            </a:r>
            <a:r>
              <a:rPr sz="2400" spc="-30" baseline="10416" dirty="0">
                <a:latin typeface="Cambria Math"/>
                <a:cs typeface="Cambria Math"/>
              </a:rPr>
              <a:t>𝑢</a:t>
            </a:r>
            <a:r>
              <a:rPr sz="1150" spc="-20" dirty="0">
                <a:latin typeface="Cambria Math"/>
                <a:cs typeface="Cambria Math"/>
              </a:rPr>
              <a:t>𝑐</a:t>
            </a:r>
            <a:r>
              <a:rPr sz="2400" spc="-30" baseline="10416" dirty="0">
                <a:latin typeface="Cambria Math"/>
                <a:cs typeface="Cambria Math"/>
              </a:rPr>
              <a:t>𝑖</a:t>
            </a:r>
            <a:r>
              <a:rPr sz="1150" spc="-20" dirty="0">
                <a:latin typeface="Cambria Math"/>
                <a:cs typeface="Cambria Math"/>
              </a:rPr>
              <a:t>𝑐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932926" y="6204293"/>
            <a:ext cx="1554480" cy="13970"/>
          </a:xfrm>
          <a:custGeom>
            <a:avLst/>
            <a:gdLst/>
            <a:ahLst/>
            <a:cxnLst/>
            <a:rect l="l" t="t" r="r" b="b"/>
            <a:pathLst>
              <a:path w="1554479" h="13970">
                <a:moveTo>
                  <a:pt x="1554479" y="0"/>
                </a:moveTo>
                <a:lnTo>
                  <a:pt x="0" y="0"/>
                </a:lnTo>
                <a:lnTo>
                  <a:pt x="0" y="13716"/>
                </a:lnTo>
                <a:lnTo>
                  <a:pt x="1554479" y="13716"/>
                </a:lnTo>
                <a:lnTo>
                  <a:pt x="155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8066278" y="5531611"/>
            <a:ext cx="2844800" cy="7918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2400" baseline="10416" dirty="0">
                <a:latin typeface="Cambria Math"/>
                <a:cs typeface="Cambria Math"/>
              </a:rPr>
              <a:t>𝑃</a:t>
            </a:r>
            <a:r>
              <a:rPr sz="1150" dirty="0">
                <a:latin typeface="Cambria Math"/>
                <a:cs typeface="Cambria Math"/>
              </a:rPr>
              <a:t>𝑚𝑒𝑐ℎ𝑎𝑛𝑖𝑐𝑎𝑙</a:t>
            </a:r>
            <a:r>
              <a:rPr sz="1150" spc="470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=</a:t>
            </a:r>
            <a:r>
              <a:rPr sz="2400" spc="367" baseline="10416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𝑒</a:t>
            </a:r>
            <a:r>
              <a:rPr sz="1150" dirty="0">
                <a:latin typeface="Cambria Math"/>
                <a:cs typeface="Cambria Math"/>
              </a:rPr>
              <a:t>𝑎</a:t>
            </a:r>
            <a:r>
              <a:rPr sz="2400" baseline="10416" dirty="0">
                <a:latin typeface="Cambria Math"/>
                <a:cs typeface="Cambria Math"/>
              </a:rPr>
              <a:t>𝑖</a:t>
            </a:r>
            <a:r>
              <a:rPr sz="1150" dirty="0">
                <a:latin typeface="Cambria Math"/>
                <a:cs typeface="Cambria Math"/>
              </a:rPr>
              <a:t>𝑎</a:t>
            </a:r>
            <a:r>
              <a:rPr sz="1150" spc="345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+</a:t>
            </a:r>
            <a:r>
              <a:rPr sz="2400" spc="172" baseline="10416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𝑒</a:t>
            </a:r>
            <a:r>
              <a:rPr sz="1150" dirty="0">
                <a:latin typeface="Cambria Math"/>
                <a:cs typeface="Cambria Math"/>
              </a:rPr>
              <a:t>𝑏</a:t>
            </a:r>
            <a:r>
              <a:rPr sz="2400" baseline="10416" dirty="0">
                <a:latin typeface="Cambria Math"/>
                <a:cs typeface="Cambria Math"/>
              </a:rPr>
              <a:t>𝑖</a:t>
            </a:r>
            <a:r>
              <a:rPr sz="1150" dirty="0">
                <a:latin typeface="Cambria Math"/>
                <a:cs typeface="Cambria Math"/>
              </a:rPr>
              <a:t>𝑏</a:t>
            </a:r>
            <a:r>
              <a:rPr sz="1150" spc="365" dirty="0">
                <a:latin typeface="Cambria Math"/>
                <a:cs typeface="Cambria Math"/>
              </a:rPr>
              <a:t> </a:t>
            </a:r>
            <a:r>
              <a:rPr sz="2400" baseline="10416" dirty="0">
                <a:latin typeface="Cambria Math"/>
                <a:cs typeface="Cambria Math"/>
              </a:rPr>
              <a:t>+</a:t>
            </a:r>
            <a:r>
              <a:rPr sz="2400" spc="202" baseline="10416" dirty="0">
                <a:latin typeface="Cambria Math"/>
                <a:cs typeface="Cambria Math"/>
              </a:rPr>
              <a:t> </a:t>
            </a:r>
            <a:r>
              <a:rPr sz="2400" spc="-30" baseline="10416" dirty="0">
                <a:latin typeface="Cambria Math"/>
                <a:cs typeface="Cambria Math"/>
              </a:rPr>
              <a:t>𝑒</a:t>
            </a:r>
            <a:r>
              <a:rPr sz="1150" spc="-20" dirty="0">
                <a:latin typeface="Cambria Math"/>
                <a:cs typeface="Cambria Math"/>
              </a:rPr>
              <a:t>𝑐</a:t>
            </a:r>
            <a:r>
              <a:rPr sz="2400" spc="-30" baseline="10416" dirty="0">
                <a:latin typeface="Cambria Math"/>
                <a:cs typeface="Cambria Math"/>
              </a:rPr>
              <a:t>𝑖</a:t>
            </a:r>
            <a:r>
              <a:rPr sz="1150" spc="-20" dirty="0">
                <a:latin typeface="Cambria Math"/>
                <a:cs typeface="Cambria Math"/>
              </a:rPr>
              <a:t>𝑐</a:t>
            </a:r>
            <a:endParaRPr sz="1150">
              <a:latin typeface="Cambria Math"/>
              <a:cs typeface="Cambria Math"/>
            </a:endParaRPr>
          </a:p>
          <a:p>
            <a:pPr marL="867410">
              <a:lnSpc>
                <a:spcPts val="1565"/>
              </a:lnSpc>
              <a:spcBef>
                <a:spcPts val="490"/>
              </a:spcBef>
            </a:pPr>
            <a:r>
              <a:rPr sz="1600" spc="50" dirty="0">
                <a:latin typeface="Cambria Math"/>
                <a:cs typeface="Cambria Math"/>
              </a:rPr>
              <a:t>𝑒</a:t>
            </a:r>
            <a:r>
              <a:rPr sz="1725" spc="75" baseline="-14492" dirty="0">
                <a:latin typeface="Cambria Math"/>
                <a:cs typeface="Cambria Math"/>
              </a:rPr>
              <a:t>𝑎</a:t>
            </a:r>
            <a:r>
              <a:rPr sz="1600" spc="50" dirty="0">
                <a:latin typeface="Cambria Math"/>
                <a:cs typeface="Cambria Math"/>
              </a:rPr>
              <a:t>𝑖</a:t>
            </a:r>
            <a:r>
              <a:rPr sz="1725" spc="75" baseline="-14492" dirty="0">
                <a:latin typeface="Cambria Math"/>
                <a:cs typeface="Cambria Math"/>
              </a:rPr>
              <a:t>𝑎</a:t>
            </a:r>
            <a:r>
              <a:rPr sz="1725" spc="359" baseline="-14492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5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𝑒</a:t>
            </a:r>
            <a:r>
              <a:rPr sz="1725" baseline="-14492" dirty="0">
                <a:latin typeface="Cambria Math"/>
                <a:cs typeface="Cambria Math"/>
              </a:rPr>
              <a:t>𝑏</a:t>
            </a:r>
            <a:r>
              <a:rPr sz="1600" dirty="0">
                <a:latin typeface="Cambria Math"/>
                <a:cs typeface="Cambria Math"/>
              </a:rPr>
              <a:t>𝑖</a:t>
            </a:r>
            <a:r>
              <a:rPr sz="1725" baseline="-14492" dirty="0">
                <a:latin typeface="Cambria Math"/>
                <a:cs typeface="Cambria Math"/>
              </a:rPr>
              <a:t>𝑏</a:t>
            </a:r>
            <a:r>
              <a:rPr sz="1725" spc="382" baseline="-14492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𝑒</a:t>
            </a:r>
            <a:r>
              <a:rPr sz="1725" baseline="-14492" dirty="0">
                <a:latin typeface="Cambria Math"/>
                <a:cs typeface="Cambria Math"/>
              </a:rPr>
              <a:t>𝑐</a:t>
            </a:r>
            <a:r>
              <a:rPr sz="1725" spc="-179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𝑖</a:t>
            </a:r>
            <a:r>
              <a:rPr sz="1725" spc="-37" baseline="-14492" dirty="0">
                <a:latin typeface="Cambria Math"/>
                <a:cs typeface="Cambria Math"/>
              </a:rPr>
              <a:t>𝑐</a:t>
            </a:r>
            <a:endParaRPr sz="1725" baseline="-14492">
              <a:latin typeface="Cambria Math"/>
              <a:cs typeface="Cambria Math"/>
            </a:endParaRPr>
          </a:p>
          <a:p>
            <a:pPr marL="477520">
              <a:lnSpc>
                <a:spcPts val="1565"/>
              </a:lnSpc>
            </a:pP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114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557639" y="6189979"/>
            <a:ext cx="29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mbria Math"/>
                <a:cs typeface="Cambria Math"/>
              </a:rPr>
              <a:t>𝜔</a:t>
            </a:r>
            <a:r>
              <a:rPr sz="1725" spc="-37" baseline="-14492" dirty="0">
                <a:latin typeface="Cambria Math"/>
                <a:cs typeface="Cambria Math"/>
              </a:rPr>
              <a:t>𝑟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744336" y="1230249"/>
            <a:ext cx="4272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PMSM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IPM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equivalent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circuit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64464" y="2883890"/>
            <a:ext cx="296545" cy="259715"/>
          </a:xfrm>
          <a:custGeom>
            <a:avLst/>
            <a:gdLst/>
            <a:ahLst/>
            <a:cxnLst/>
            <a:rect l="l" t="t" r="r" b="b"/>
            <a:pathLst>
              <a:path w="296545" h="259714">
                <a:moveTo>
                  <a:pt x="70345" y="99225"/>
                </a:moveTo>
                <a:lnTo>
                  <a:pt x="63677" y="92557"/>
                </a:lnTo>
                <a:lnTo>
                  <a:pt x="55537" y="92557"/>
                </a:lnTo>
                <a:lnTo>
                  <a:pt x="0" y="92557"/>
                </a:lnTo>
                <a:lnTo>
                  <a:pt x="0" y="248081"/>
                </a:lnTo>
                <a:lnTo>
                  <a:pt x="63677" y="248081"/>
                </a:lnTo>
                <a:lnTo>
                  <a:pt x="70345" y="241414"/>
                </a:lnTo>
                <a:lnTo>
                  <a:pt x="70345" y="99225"/>
                </a:lnTo>
                <a:close/>
              </a:path>
              <a:path w="296545" h="259714">
                <a:moveTo>
                  <a:pt x="296189" y="125882"/>
                </a:moveTo>
                <a:lnTo>
                  <a:pt x="294436" y="117259"/>
                </a:lnTo>
                <a:lnTo>
                  <a:pt x="289674" y="110197"/>
                </a:lnTo>
                <a:lnTo>
                  <a:pt x="282600" y="105422"/>
                </a:lnTo>
                <a:lnTo>
                  <a:pt x="273977" y="103670"/>
                </a:lnTo>
                <a:lnTo>
                  <a:pt x="197700" y="103670"/>
                </a:lnTo>
                <a:lnTo>
                  <a:pt x="192887" y="98856"/>
                </a:lnTo>
                <a:lnTo>
                  <a:pt x="192519" y="92938"/>
                </a:lnTo>
                <a:lnTo>
                  <a:pt x="198208" y="74091"/>
                </a:lnTo>
                <a:lnTo>
                  <a:pt x="201942" y="53721"/>
                </a:lnTo>
                <a:lnTo>
                  <a:pt x="201879" y="13589"/>
                </a:lnTo>
                <a:lnTo>
                  <a:pt x="181419" y="0"/>
                </a:lnTo>
                <a:lnTo>
                  <a:pt x="172783" y="1752"/>
                </a:lnTo>
                <a:lnTo>
                  <a:pt x="165722" y="6527"/>
                </a:lnTo>
                <a:lnTo>
                  <a:pt x="160947" y="13589"/>
                </a:lnTo>
                <a:lnTo>
                  <a:pt x="159194" y="22212"/>
                </a:lnTo>
                <a:lnTo>
                  <a:pt x="148945" y="59740"/>
                </a:lnTo>
                <a:lnTo>
                  <a:pt x="126288" y="87464"/>
                </a:lnTo>
                <a:lnTo>
                  <a:pt x="103441" y="104787"/>
                </a:lnTo>
                <a:lnTo>
                  <a:pt x="92557" y="111074"/>
                </a:lnTo>
                <a:lnTo>
                  <a:pt x="92557" y="229565"/>
                </a:lnTo>
                <a:lnTo>
                  <a:pt x="108813" y="234188"/>
                </a:lnTo>
                <a:lnTo>
                  <a:pt x="122682" y="244373"/>
                </a:lnTo>
                <a:lnTo>
                  <a:pt x="140919" y="254558"/>
                </a:lnTo>
                <a:lnTo>
                  <a:pt x="170307" y="259181"/>
                </a:lnTo>
                <a:lnTo>
                  <a:pt x="236956" y="259181"/>
                </a:lnTo>
                <a:lnTo>
                  <a:pt x="245579" y="257429"/>
                </a:lnTo>
                <a:lnTo>
                  <a:pt x="252641" y="252653"/>
                </a:lnTo>
                <a:lnTo>
                  <a:pt x="257416" y="245592"/>
                </a:lnTo>
                <a:lnTo>
                  <a:pt x="259168" y="236969"/>
                </a:lnTo>
                <a:lnTo>
                  <a:pt x="259168" y="231038"/>
                </a:lnTo>
                <a:lnTo>
                  <a:pt x="256946" y="225856"/>
                </a:lnTo>
                <a:lnTo>
                  <a:pt x="253238" y="222161"/>
                </a:lnTo>
                <a:lnTo>
                  <a:pt x="255460" y="222161"/>
                </a:lnTo>
                <a:lnTo>
                  <a:pt x="264083" y="220408"/>
                </a:lnTo>
                <a:lnTo>
                  <a:pt x="271157" y="215633"/>
                </a:lnTo>
                <a:lnTo>
                  <a:pt x="275932" y="208572"/>
                </a:lnTo>
                <a:lnTo>
                  <a:pt x="277685" y="199936"/>
                </a:lnTo>
                <a:lnTo>
                  <a:pt x="277685" y="194017"/>
                </a:lnTo>
                <a:lnTo>
                  <a:pt x="275450" y="188468"/>
                </a:lnTo>
                <a:lnTo>
                  <a:pt x="271386" y="184391"/>
                </a:lnTo>
                <a:lnTo>
                  <a:pt x="278320" y="181559"/>
                </a:lnTo>
                <a:lnTo>
                  <a:pt x="283832" y="176707"/>
                </a:lnTo>
                <a:lnTo>
                  <a:pt x="287477" y="170332"/>
                </a:lnTo>
                <a:lnTo>
                  <a:pt x="288785" y="162915"/>
                </a:lnTo>
                <a:lnTo>
                  <a:pt x="288785" y="156616"/>
                </a:lnTo>
                <a:lnTo>
                  <a:pt x="286194" y="150698"/>
                </a:lnTo>
                <a:lnTo>
                  <a:pt x="281762" y="146621"/>
                </a:lnTo>
                <a:lnTo>
                  <a:pt x="290271" y="143662"/>
                </a:lnTo>
                <a:lnTo>
                  <a:pt x="296189" y="135509"/>
                </a:lnTo>
                <a:lnTo>
                  <a:pt x="296189" y="12588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2267" y="3403565"/>
            <a:ext cx="203835" cy="259715"/>
          </a:xfrm>
          <a:custGeom>
            <a:avLst/>
            <a:gdLst/>
            <a:ahLst/>
            <a:cxnLst/>
            <a:rect l="l" t="t" r="r" b="b"/>
            <a:pathLst>
              <a:path w="203834" h="259714">
                <a:moveTo>
                  <a:pt x="144393" y="0"/>
                </a:moveTo>
                <a:lnTo>
                  <a:pt x="77750" y="0"/>
                </a:lnTo>
                <a:lnTo>
                  <a:pt x="48368" y="4627"/>
                </a:lnTo>
                <a:lnTo>
                  <a:pt x="30128" y="14809"/>
                </a:lnTo>
                <a:lnTo>
                  <a:pt x="16261" y="24990"/>
                </a:lnTo>
                <a:lnTo>
                  <a:pt x="0" y="29618"/>
                </a:lnTo>
                <a:lnTo>
                  <a:pt x="0" y="148105"/>
                </a:lnTo>
                <a:lnTo>
                  <a:pt x="10881" y="154388"/>
                </a:lnTo>
                <a:lnTo>
                  <a:pt x="33738" y="171710"/>
                </a:lnTo>
                <a:lnTo>
                  <a:pt x="56386" y="199445"/>
                </a:lnTo>
                <a:lnTo>
                  <a:pt x="66643" y="236970"/>
                </a:lnTo>
                <a:lnTo>
                  <a:pt x="68389" y="245618"/>
                </a:lnTo>
                <a:lnTo>
                  <a:pt x="73150" y="252680"/>
                </a:lnTo>
                <a:lnTo>
                  <a:pt x="80211" y="257440"/>
                </a:lnTo>
                <a:lnTo>
                  <a:pt x="88857" y="259186"/>
                </a:lnTo>
                <a:lnTo>
                  <a:pt x="97505" y="257440"/>
                </a:lnTo>
                <a:lnTo>
                  <a:pt x="104566" y="252680"/>
                </a:lnTo>
                <a:lnTo>
                  <a:pt x="109326" y="245618"/>
                </a:lnTo>
                <a:lnTo>
                  <a:pt x="111072" y="236970"/>
                </a:lnTo>
                <a:lnTo>
                  <a:pt x="109388" y="205456"/>
                </a:lnTo>
                <a:lnTo>
                  <a:pt x="105657" y="185086"/>
                </a:lnTo>
                <a:lnTo>
                  <a:pt x="99965" y="166248"/>
                </a:lnTo>
                <a:lnTo>
                  <a:pt x="100273" y="160308"/>
                </a:lnTo>
                <a:lnTo>
                  <a:pt x="105123" y="155615"/>
                </a:lnTo>
                <a:lnTo>
                  <a:pt x="181418" y="155510"/>
                </a:lnTo>
                <a:lnTo>
                  <a:pt x="190055" y="153747"/>
                </a:lnTo>
                <a:lnTo>
                  <a:pt x="197112" y="148984"/>
                </a:lnTo>
                <a:lnTo>
                  <a:pt x="201877" y="141931"/>
                </a:lnTo>
                <a:lnTo>
                  <a:pt x="203638" y="133294"/>
                </a:lnTo>
                <a:lnTo>
                  <a:pt x="203731" y="124006"/>
                </a:lnTo>
                <a:lnTo>
                  <a:pt x="197930" y="115675"/>
                </a:lnTo>
                <a:lnTo>
                  <a:pt x="189199" y="112559"/>
                </a:lnTo>
                <a:lnTo>
                  <a:pt x="192500" y="109489"/>
                </a:lnTo>
                <a:lnTo>
                  <a:pt x="194752" y="105487"/>
                </a:lnTo>
                <a:lnTo>
                  <a:pt x="195709" y="101087"/>
                </a:lnTo>
                <a:lnTo>
                  <a:pt x="195853" y="92310"/>
                </a:lnTo>
                <a:lnTo>
                  <a:pt x="192719" y="84439"/>
                </a:lnTo>
                <a:lnTo>
                  <a:pt x="186860" y="78317"/>
                </a:lnTo>
                <a:lnTo>
                  <a:pt x="178826" y="74791"/>
                </a:lnTo>
                <a:lnTo>
                  <a:pt x="182911" y="70653"/>
                </a:lnTo>
                <a:lnTo>
                  <a:pt x="185188" y="65056"/>
                </a:lnTo>
                <a:lnTo>
                  <a:pt x="185126" y="59240"/>
                </a:lnTo>
                <a:lnTo>
                  <a:pt x="183365" y="50605"/>
                </a:lnTo>
                <a:lnTo>
                  <a:pt x="178600" y="43551"/>
                </a:lnTo>
                <a:lnTo>
                  <a:pt x="171543" y="38787"/>
                </a:lnTo>
                <a:lnTo>
                  <a:pt x="162906" y="37024"/>
                </a:lnTo>
                <a:lnTo>
                  <a:pt x="160684" y="37024"/>
                </a:lnTo>
                <a:lnTo>
                  <a:pt x="164562" y="33080"/>
                </a:lnTo>
                <a:lnTo>
                  <a:pt x="166694" y="27745"/>
                </a:lnTo>
                <a:lnTo>
                  <a:pt x="166608" y="22213"/>
                </a:lnTo>
                <a:lnTo>
                  <a:pt x="164845" y="13577"/>
                </a:lnTo>
                <a:lnTo>
                  <a:pt x="160082" y="6523"/>
                </a:lnTo>
                <a:lnTo>
                  <a:pt x="153029" y="1760"/>
                </a:lnTo>
                <a:lnTo>
                  <a:pt x="14439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707" y="3414670"/>
            <a:ext cx="70321" cy="155513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364464" y="2089886"/>
            <a:ext cx="296545" cy="259715"/>
          </a:xfrm>
          <a:custGeom>
            <a:avLst/>
            <a:gdLst/>
            <a:ahLst/>
            <a:cxnLst/>
            <a:rect l="l" t="t" r="r" b="b"/>
            <a:pathLst>
              <a:path w="296545" h="259714">
                <a:moveTo>
                  <a:pt x="70345" y="99225"/>
                </a:moveTo>
                <a:lnTo>
                  <a:pt x="63677" y="92557"/>
                </a:lnTo>
                <a:lnTo>
                  <a:pt x="55537" y="92557"/>
                </a:lnTo>
                <a:lnTo>
                  <a:pt x="0" y="92557"/>
                </a:lnTo>
                <a:lnTo>
                  <a:pt x="0" y="248081"/>
                </a:lnTo>
                <a:lnTo>
                  <a:pt x="63677" y="248081"/>
                </a:lnTo>
                <a:lnTo>
                  <a:pt x="70345" y="241414"/>
                </a:lnTo>
                <a:lnTo>
                  <a:pt x="70345" y="99225"/>
                </a:lnTo>
                <a:close/>
              </a:path>
              <a:path w="296545" h="259714">
                <a:moveTo>
                  <a:pt x="296189" y="125882"/>
                </a:moveTo>
                <a:lnTo>
                  <a:pt x="294436" y="117259"/>
                </a:lnTo>
                <a:lnTo>
                  <a:pt x="289674" y="110197"/>
                </a:lnTo>
                <a:lnTo>
                  <a:pt x="282600" y="105422"/>
                </a:lnTo>
                <a:lnTo>
                  <a:pt x="273977" y="103670"/>
                </a:lnTo>
                <a:lnTo>
                  <a:pt x="197700" y="103670"/>
                </a:lnTo>
                <a:lnTo>
                  <a:pt x="192887" y="98856"/>
                </a:lnTo>
                <a:lnTo>
                  <a:pt x="192519" y="92938"/>
                </a:lnTo>
                <a:lnTo>
                  <a:pt x="198208" y="74091"/>
                </a:lnTo>
                <a:lnTo>
                  <a:pt x="201942" y="53721"/>
                </a:lnTo>
                <a:lnTo>
                  <a:pt x="201879" y="13589"/>
                </a:lnTo>
                <a:lnTo>
                  <a:pt x="181419" y="0"/>
                </a:lnTo>
                <a:lnTo>
                  <a:pt x="172783" y="1752"/>
                </a:lnTo>
                <a:lnTo>
                  <a:pt x="165722" y="6527"/>
                </a:lnTo>
                <a:lnTo>
                  <a:pt x="160947" y="13589"/>
                </a:lnTo>
                <a:lnTo>
                  <a:pt x="159194" y="22212"/>
                </a:lnTo>
                <a:lnTo>
                  <a:pt x="148945" y="59740"/>
                </a:lnTo>
                <a:lnTo>
                  <a:pt x="126288" y="87464"/>
                </a:lnTo>
                <a:lnTo>
                  <a:pt x="103441" y="104787"/>
                </a:lnTo>
                <a:lnTo>
                  <a:pt x="92557" y="111074"/>
                </a:lnTo>
                <a:lnTo>
                  <a:pt x="92557" y="229565"/>
                </a:lnTo>
                <a:lnTo>
                  <a:pt x="108813" y="234188"/>
                </a:lnTo>
                <a:lnTo>
                  <a:pt x="122682" y="244373"/>
                </a:lnTo>
                <a:lnTo>
                  <a:pt x="140919" y="254558"/>
                </a:lnTo>
                <a:lnTo>
                  <a:pt x="170307" y="259181"/>
                </a:lnTo>
                <a:lnTo>
                  <a:pt x="236956" y="259181"/>
                </a:lnTo>
                <a:lnTo>
                  <a:pt x="245579" y="257429"/>
                </a:lnTo>
                <a:lnTo>
                  <a:pt x="252641" y="252653"/>
                </a:lnTo>
                <a:lnTo>
                  <a:pt x="257416" y="245592"/>
                </a:lnTo>
                <a:lnTo>
                  <a:pt x="259168" y="236969"/>
                </a:lnTo>
                <a:lnTo>
                  <a:pt x="259168" y="231038"/>
                </a:lnTo>
                <a:lnTo>
                  <a:pt x="256946" y="225856"/>
                </a:lnTo>
                <a:lnTo>
                  <a:pt x="253238" y="222161"/>
                </a:lnTo>
                <a:lnTo>
                  <a:pt x="255460" y="222161"/>
                </a:lnTo>
                <a:lnTo>
                  <a:pt x="264083" y="220408"/>
                </a:lnTo>
                <a:lnTo>
                  <a:pt x="271157" y="215633"/>
                </a:lnTo>
                <a:lnTo>
                  <a:pt x="275932" y="208572"/>
                </a:lnTo>
                <a:lnTo>
                  <a:pt x="277685" y="199936"/>
                </a:lnTo>
                <a:lnTo>
                  <a:pt x="277685" y="194017"/>
                </a:lnTo>
                <a:lnTo>
                  <a:pt x="275450" y="188468"/>
                </a:lnTo>
                <a:lnTo>
                  <a:pt x="271386" y="184391"/>
                </a:lnTo>
                <a:lnTo>
                  <a:pt x="278320" y="181559"/>
                </a:lnTo>
                <a:lnTo>
                  <a:pt x="283832" y="176707"/>
                </a:lnTo>
                <a:lnTo>
                  <a:pt x="287477" y="170332"/>
                </a:lnTo>
                <a:lnTo>
                  <a:pt x="288785" y="162915"/>
                </a:lnTo>
                <a:lnTo>
                  <a:pt x="288785" y="156616"/>
                </a:lnTo>
                <a:lnTo>
                  <a:pt x="286194" y="150698"/>
                </a:lnTo>
                <a:lnTo>
                  <a:pt x="281762" y="146621"/>
                </a:lnTo>
                <a:lnTo>
                  <a:pt x="290271" y="143662"/>
                </a:lnTo>
                <a:lnTo>
                  <a:pt x="296189" y="135509"/>
                </a:lnTo>
                <a:lnTo>
                  <a:pt x="296189" y="12588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2267" y="4854413"/>
            <a:ext cx="203835" cy="259715"/>
          </a:xfrm>
          <a:custGeom>
            <a:avLst/>
            <a:gdLst/>
            <a:ahLst/>
            <a:cxnLst/>
            <a:rect l="l" t="t" r="r" b="b"/>
            <a:pathLst>
              <a:path w="203834" h="259714">
                <a:moveTo>
                  <a:pt x="144393" y="0"/>
                </a:moveTo>
                <a:lnTo>
                  <a:pt x="77750" y="0"/>
                </a:lnTo>
                <a:lnTo>
                  <a:pt x="48368" y="4627"/>
                </a:lnTo>
                <a:lnTo>
                  <a:pt x="30128" y="14809"/>
                </a:lnTo>
                <a:lnTo>
                  <a:pt x="16261" y="24990"/>
                </a:lnTo>
                <a:lnTo>
                  <a:pt x="0" y="29618"/>
                </a:lnTo>
                <a:lnTo>
                  <a:pt x="0" y="148105"/>
                </a:lnTo>
                <a:lnTo>
                  <a:pt x="10881" y="154388"/>
                </a:lnTo>
                <a:lnTo>
                  <a:pt x="33738" y="171710"/>
                </a:lnTo>
                <a:lnTo>
                  <a:pt x="56386" y="199445"/>
                </a:lnTo>
                <a:lnTo>
                  <a:pt x="66643" y="236970"/>
                </a:lnTo>
                <a:lnTo>
                  <a:pt x="68389" y="245618"/>
                </a:lnTo>
                <a:lnTo>
                  <a:pt x="73150" y="252680"/>
                </a:lnTo>
                <a:lnTo>
                  <a:pt x="80211" y="257440"/>
                </a:lnTo>
                <a:lnTo>
                  <a:pt x="88857" y="259186"/>
                </a:lnTo>
                <a:lnTo>
                  <a:pt x="97505" y="257440"/>
                </a:lnTo>
                <a:lnTo>
                  <a:pt x="104566" y="252680"/>
                </a:lnTo>
                <a:lnTo>
                  <a:pt x="109326" y="245618"/>
                </a:lnTo>
                <a:lnTo>
                  <a:pt x="111072" y="236970"/>
                </a:lnTo>
                <a:lnTo>
                  <a:pt x="109388" y="205456"/>
                </a:lnTo>
                <a:lnTo>
                  <a:pt x="105657" y="185086"/>
                </a:lnTo>
                <a:lnTo>
                  <a:pt x="99965" y="166248"/>
                </a:lnTo>
                <a:lnTo>
                  <a:pt x="100273" y="160308"/>
                </a:lnTo>
                <a:lnTo>
                  <a:pt x="105123" y="155615"/>
                </a:lnTo>
                <a:lnTo>
                  <a:pt x="181418" y="155510"/>
                </a:lnTo>
                <a:lnTo>
                  <a:pt x="190055" y="153747"/>
                </a:lnTo>
                <a:lnTo>
                  <a:pt x="197112" y="148984"/>
                </a:lnTo>
                <a:lnTo>
                  <a:pt x="201877" y="141931"/>
                </a:lnTo>
                <a:lnTo>
                  <a:pt x="203638" y="133294"/>
                </a:lnTo>
                <a:lnTo>
                  <a:pt x="203731" y="124006"/>
                </a:lnTo>
                <a:lnTo>
                  <a:pt x="197930" y="115675"/>
                </a:lnTo>
                <a:lnTo>
                  <a:pt x="189199" y="112559"/>
                </a:lnTo>
                <a:lnTo>
                  <a:pt x="192500" y="109489"/>
                </a:lnTo>
                <a:lnTo>
                  <a:pt x="194752" y="105487"/>
                </a:lnTo>
                <a:lnTo>
                  <a:pt x="195709" y="101087"/>
                </a:lnTo>
                <a:lnTo>
                  <a:pt x="195853" y="92310"/>
                </a:lnTo>
                <a:lnTo>
                  <a:pt x="192719" y="84439"/>
                </a:lnTo>
                <a:lnTo>
                  <a:pt x="186860" y="78317"/>
                </a:lnTo>
                <a:lnTo>
                  <a:pt x="178826" y="74791"/>
                </a:lnTo>
                <a:lnTo>
                  <a:pt x="182911" y="70653"/>
                </a:lnTo>
                <a:lnTo>
                  <a:pt x="185188" y="65056"/>
                </a:lnTo>
                <a:lnTo>
                  <a:pt x="185126" y="59240"/>
                </a:lnTo>
                <a:lnTo>
                  <a:pt x="183365" y="50605"/>
                </a:lnTo>
                <a:lnTo>
                  <a:pt x="178600" y="43551"/>
                </a:lnTo>
                <a:lnTo>
                  <a:pt x="171543" y="38787"/>
                </a:lnTo>
                <a:lnTo>
                  <a:pt x="162906" y="37024"/>
                </a:lnTo>
                <a:lnTo>
                  <a:pt x="160684" y="37024"/>
                </a:lnTo>
                <a:lnTo>
                  <a:pt x="164562" y="33080"/>
                </a:lnTo>
                <a:lnTo>
                  <a:pt x="166694" y="27745"/>
                </a:lnTo>
                <a:lnTo>
                  <a:pt x="166608" y="22213"/>
                </a:lnTo>
                <a:lnTo>
                  <a:pt x="164845" y="13577"/>
                </a:lnTo>
                <a:lnTo>
                  <a:pt x="160082" y="6523"/>
                </a:lnTo>
                <a:lnTo>
                  <a:pt x="153029" y="1760"/>
                </a:lnTo>
                <a:lnTo>
                  <a:pt x="14439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707" y="4865518"/>
            <a:ext cx="70321" cy="155513"/>
          </a:xfrm>
          <a:prstGeom prst="rect">
            <a:avLst/>
          </a:prstGeom>
        </p:spPr>
      </p:pic>
      <p:sp>
        <p:nvSpPr>
          <p:cNvPr id="113" name="object 1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14" name="object 1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F8E17DA7-0AB9-1907-09D1-6B449C2E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09" y="2020719"/>
            <a:ext cx="3287966" cy="2147844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91FE9191-4E07-CE75-FCCC-2CBD05C94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1"/>
          <a:stretch/>
        </p:blipFill>
        <p:spPr>
          <a:xfrm>
            <a:off x="8163131" y="2064930"/>
            <a:ext cx="3572859" cy="21830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50" dirty="0"/>
              <a:t> </a:t>
            </a:r>
            <a:r>
              <a:rPr dirty="0"/>
              <a:t>simpler</a:t>
            </a:r>
            <a:r>
              <a:rPr spc="-45" dirty="0"/>
              <a:t> </a:t>
            </a:r>
            <a:r>
              <a:rPr dirty="0"/>
              <a:t>way</a:t>
            </a:r>
            <a:r>
              <a:rPr spc="-4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representing</a:t>
            </a:r>
            <a:r>
              <a:rPr spc="-45" dirty="0"/>
              <a:t> </a:t>
            </a:r>
            <a:r>
              <a:rPr dirty="0"/>
              <a:t>EM</a:t>
            </a:r>
            <a:r>
              <a:rPr spc="-45" dirty="0"/>
              <a:t> </a:t>
            </a:r>
            <a:r>
              <a:rPr spc="-10" dirty="0"/>
              <a:t>behavior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1167" y="1427378"/>
            <a:ext cx="4231564" cy="47724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20" dirty="0">
                <a:latin typeface="Calibri"/>
                <a:cs typeface="Calibri"/>
              </a:rPr>
              <a:t>Look-</a:t>
            </a:r>
            <a:r>
              <a:rPr sz="2800" spc="-25" dirty="0">
                <a:latin typeface="Calibri"/>
                <a:cs typeface="Calibri"/>
              </a:rPr>
              <a:t>up-</a:t>
            </a:r>
            <a:r>
              <a:rPr sz="2800" spc="-10" dirty="0">
                <a:latin typeface="Calibri"/>
                <a:cs typeface="Calibri"/>
              </a:rPr>
              <a:t>tables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Easy</a:t>
            </a:r>
            <a:r>
              <a:rPr sz="2800" spc="-1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extract</a:t>
            </a:r>
            <a:r>
              <a:rPr sz="2800" spc="-1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from</a:t>
            </a:r>
            <a:r>
              <a:rPr sz="2800" spc="-9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6FAC46"/>
                </a:solidFill>
                <a:latin typeface="Calibri"/>
                <a:cs typeface="Calibri"/>
              </a:rPr>
              <a:t>FEA</a:t>
            </a:r>
            <a:r>
              <a:rPr lang="en-US" sz="2800" spc="-25" dirty="0">
                <a:solidFill>
                  <a:srgbClr val="6FAC46"/>
                </a:solidFill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  <a:p>
            <a:pPr marL="241300" marR="19685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Can</a:t>
            </a:r>
            <a:r>
              <a:rPr sz="2800" spc="-9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include</a:t>
            </a:r>
            <a:r>
              <a:rPr sz="2800" spc="-7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many</a:t>
            </a:r>
            <a:r>
              <a:rPr sz="2800" spc="-8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FAC46"/>
                </a:solidFill>
                <a:latin typeface="Calibri"/>
                <a:cs typeface="Calibri"/>
              </a:rPr>
              <a:t>non- </a:t>
            </a: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linear</a:t>
            </a:r>
            <a:r>
              <a:rPr sz="2800" spc="-7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effects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6FAC46"/>
                </a:solidFill>
                <a:latin typeface="Calibri"/>
                <a:cs typeface="Calibri"/>
              </a:rPr>
              <a:t>Solves</a:t>
            </a:r>
            <a:r>
              <a:rPr sz="2800" spc="-8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AC46"/>
                </a:solidFill>
                <a:latin typeface="Calibri"/>
                <a:cs typeface="Calibri"/>
              </a:rPr>
              <a:t>reasonably</a:t>
            </a:r>
            <a:r>
              <a:rPr sz="2800" spc="-8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FAC46"/>
                </a:solidFill>
                <a:latin typeface="Calibri"/>
                <a:cs typeface="Calibri"/>
              </a:rPr>
              <a:t>fast</a:t>
            </a:r>
            <a:endParaRPr sz="2800" dirty="0">
              <a:latin typeface="Calibri"/>
              <a:cs typeface="Calibri"/>
            </a:endParaRPr>
          </a:p>
          <a:p>
            <a:pPr marL="241300" marR="47561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Lots</a:t>
            </a:r>
            <a:r>
              <a:rPr sz="2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of</a:t>
            </a:r>
            <a:r>
              <a:rPr sz="2800" spc="-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data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tables</a:t>
            </a:r>
            <a:r>
              <a:rPr sz="28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handle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Need</a:t>
            </a:r>
            <a:r>
              <a:rPr sz="28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lots</a:t>
            </a:r>
            <a:r>
              <a:rPr sz="28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of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memory</a:t>
            </a:r>
            <a:endParaRPr sz="2800" dirty="0">
              <a:latin typeface="Calibri"/>
              <a:cs typeface="Calibri"/>
            </a:endParaRPr>
          </a:p>
          <a:p>
            <a:pPr marL="241300" marR="30861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Needs</a:t>
            </a:r>
            <a:r>
              <a:rPr sz="28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comprehensive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FEA</a:t>
            </a:r>
            <a:r>
              <a:rPr sz="28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to</a:t>
            </a:r>
            <a:r>
              <a:rPr sz="28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extract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9162" y="1563594"/>
            <a:ext cx="5210175" cy="39913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82690" y="5780023"/>
            <a:ext cx="3969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1510" marR="5080" indent="-6388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Graph: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Nissan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losses,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map: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39x60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operating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0664" y="2105126"/>
            <a:ext cx="296545" cy="259715"/>
          </a:xfrm>
          <a:custGeom>
            <a:avLst/>
            <a:gdLst/>
            <a:ahLst/>
            <a:cxnLst/>
            <a:rect l="l" t="t" r="r" b="b"/>
            <a:pathLst>
              <a:path w="296545" h="259714">
                <a:moveTo>
                  <a:pt x="70345" y="99225"/>
                </a:moveTo>
                <a:lnTo>
                  <a:pt x="63677" y="92557"/>
                </a:lnTo>
                <a:lnTo>
                  <a:pt x="55537" y="92557"/>
                </a:lnTo>
                <a:lnTo>
                  <a:pt x="0" y="92557"/>
                </a:lnTo>
                <a:lnTo>
                  <a:pt x="0" y="248081"/>
                </a:lnTo>
                <a:lnTo>
                  <a:pt x="63677" y="248081"/>
                </a:lnTo>
                <a:lnTo>
                  <a:pt x="70345" y="241414"/>
                </a:lnTo>
                <a:lnTo>
                  <a:pt x="70345" y="99225"/>
                </a:lnTo>
                <a:close/>
              </a:path>
              <a:path w="296545" h="259714">
                <a:moveTo>
                  <a:pt x="296189" y="125882"/>
                </a:moveTo>
                <a:lnTo>
                  <a:pt x="294436" y="117259"/>
                </a:lnTo>
                <a:lnTo>
                  <a:pt x="289674" y="110197"/>
                </a:lnTo>
                <a:lnTo>
                  <a:pt x="282600" y="105422"/>
                </a:lnTo>
                <a:lnTo>
                  <a:pt x="273977" y="103670"/>
                </a:lnTo>
                <a:lnTo>
                  <a:pt x="197700" y="103670"/>
                </a:lnTo>
                <a:lnTo>
                  <a:pt x="192887" y="98856"/>
                </a:lnTo>
                <a:lnTo>
                  <a:pt x="192519" y="92938"/>
                </a:lnTo>
                <a:lnTo>
                  <a:pt x="198208" y="74091"/>
                </a:lnTo>
                <a:lnTo>
                  <a:pt x="201942" y="53721"/>
                </a:lnTo>
                <a:lnTo>
                  <a:pt x="201879" y="13589"/>
                </a:lnTo>
                <a:lnTo>
                  <a:pt x="181419" y="0"/>
                </a:lnTo>
                <a:lnTo>
                  <a:pt x="172783" y="1752"/>
                </a:lnTo>
                <a:lnTo>
                  <a:pt x="165722" y="6527"/>
                </a:lnTo>
                <a:lnTo>
                  <a:pt x="160947" y="13589"/>
                </a:lnTo>
                <a:lnTo>
                  <a:pt x="159194" y="22212"/>
                </a:lnTo>
                <a:lnTo>
                  <a:pt x="148945" y="59740"/>
                </a:lnTo>
                <a:lnTo>
                  <a:pt x="126288" y="87464"/>
                </a:lnTo>
                <a:lnTo>
                  <a:pt x="103441" y="104787"/>
                </a:lnTo>
                <a:lnTo>
                  <a:pt x="92557" y="111074"/>
                </a:lnTo>
                <a:lnTo>
                  <a:pt x="92557" y="229565"/>
                </a:lnTo>
                <a:lnTo>
                  <a:pt x="108813" y="234188"/>
                </a:lnTo>
                <a:lnTo>
                  <a:pt x="122682" y="244373"/>
                </a:lnTo>
                <a:lnTo>
                  <a:pt x="140919" y="254558"/>
                </a:lnTo>
                <a:lnTo>
                  <a:pt x="170307" y="259181"/>
                </a:lnTo>
                <a:lnTo>
                  <a:pt x="236956" y="259181"/>
                </a:lnTo>
                <a:lnTo>
                  <a:pt x="245579" y="257429"/>
                </a:lnTo>
                <a:lnTo>
                  <a:pt x="252641" y="252653"/>
                </a:lnTo>
                <a:lnTo>
                  <a:pt x="257416" y="245592"/>
                </a:lnTo>
                <a:lnTo>
                  <a:pt x="259168" y="236969"/>
                </a:lnTo>
                <a:lnTo>
                  <a:pt x="259168" y="231038"/>
                </a:lnTo>
                <a:lnTo>
                  <a:pt x="256946" y="225856"/>
                </a:lnTo>
                <a:lnTo>
                  <a:pt x="253238" y="222161"/>
                </a:lnTo>
                <a:lnTo>
                  <a:pt x="255460" y="222161"/>
                </a:lnTo>
                <a:lnTo>
                  <a:pt x="264083" y="220408"/>
                </a:lnTo>
                <a:lnTo>
                  <a:pt x="271157" y="215633"/>
                </a:lnTo>
                <a:lnTo>
                  <a:pt x="275932" y="208572"/>
                </a:lnTo>
                <a:lnTo>
                  <a:pt x="277685" y="199936"/>
                </a:lnTo>
                <a:lnTo>
                  <a:pt x="277685" y="194017"/>
                </a:lnTo>
                <a:lnTo>
                  <a:pt x="275450" y="188468"/>
                </a:lnTo>
                <a:lnTo>
                  <a:pt x="271386" y="184391"/>
                </a:lnTo>
                <a:lnTo>
                  <a:pt x="278320" y="181559"/>
                </a:lnTo>
                <a:lnTo>
                  <a:pt x="283832" y="176707"/>
                </a:lnTo>
                <a:lnTo>
                  <a:pt x="287477" y="170332"/>
                </a:lnTo>
                <a:lnTo>
                  <a:pt x="288785" y="162915"/>
                </a:lnTo>
                <a:lnTo>
                  <a:pt x="288785" y="156616"/>
                </a:lnTo>
                <a:lnTo>
                  <a:pt x="286194" y="150698"/>
                </a:lnTo>
                <a:lnTo>
                  <a:pt x="281762" y="146621"/>
                </a:lnTo>
                <a:lnTo>
                  <a:pt x="290271" y="143662"/>
                </a:lnTo>
                <a:lnTo>
                  <a:pt x="296189" y="135509"/>
                </a:lnTo>
                <a:lnTo>
                  <a:pt x="296189" y="12588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515" y="4106341"/>
            <a:ext cx="203835" cy="260350"/>
          </a:xfrm>
          <a:custGeom>
            <a:avLst/>
            <a:gdLst/>
            <a:ahLst/>
            <a:cxnLst/>
            <a:rect l="l" t="t" r="r" b="b"/>
            <a:pathLst>
              <a:path w="203834" h="260350">
                <a:moveTo>
                  <a:pt x="144393" y="0"/>
                </a:moveTo>
                <a:lnTo>
                  <a:pt x="77750" y="0"/>
                </a:lnTo>
                <a:lnTo>
                  <a:pt x="48368" y="4647"/>
                </a:lnTo>
                <a:lnTo>
                  <a:pt x="30128" y="14872"/>
                </a:lnTo>
                <a:lnTo>
                  <a:pt x="16261" y="25096"/>
                </a:lnTo>
                <a:lnTo>
                  <a:pt x="0" y="29744"/>
                </a:lnTo>
                <a:lnTo>
                  <a:pt x="0" y="148734"/>
                </a:lnTo>
                <a:lnTo>
                  <a:pt x="10881" y="155043"/>
                </a:lnTo>
                <a:lnTo>
                  <a:pt x="33738" y="172439"/>
                </a:lnTo>
                <a:lnTo>
                  <a:pt x="56386" y="200292"/>
                </a:lnTo>
                <a:lnTo>
                  <a:pt x="66643" y="237976"/>
                </a:lnTo>
                <a:lnTo>
                  <a:pt x="68389" y="246661"/>
                </a:lnTo>
                <a:lnTo>
                  <a:pt x="73150" y="253753"/>
                </a:lnTo>
                <a:lnTo>
                  <a:pt x="80211" y="258533"/>
                </a:lnTo>
                <a:lnTo>
                  <a:pt x="88857" y="260287"/>
                </a:lnTo>
                <a:lnTo>
                  <a:pt x="97505" y="258534"/>
                </a:lnTo>
                <a:lnTo>
                  <a:pt x="104566" y="253753"/>
                </a:lnTo>
                <a:lnTo>
                  <a:pt x="109326" y="246661"/>
                </a:lnTo>
                <a:lnTo>
                  <a:pt x="111072" y="237976"/>
                </a:lnTo>
                <a:lnTo>
                  <a:pt x="109388" y="206329"/>
                </a:lnTo>
                <a:lnTo>
                  <a:pt x="105657" y="185871"/>
                </a:lnTo>
                <a:lnTo>
                  <a:pt x="99965" y="166954"/>
                </a:lnTo>
                <a:lnTo>
                  <a:pt x="100273" y="160989"/>
                </a:lnTo>
                <a:lnTo>
                  <a:pt x="105123" y="156276"/>
                </a:lnTo>
                <a:lnTo>
                  <a:pt x="181418" y="156171"/>
                </a:lnTo>
                <a:lnTo>
                  <a:pt x="190055" y="154400"/>
                </a:lnTo>
                <a:lnTo>
                  <a:pt x="197112" y="149617"/>
                </a:lnTo>
                <a:lnTo>
                  <a:pt x="201877" y="142533"/>
                </a:lnTo>
                <a:lnTo>
                  <a:pt x="203638" y="133860"/>
                </a:lnTo>
                <a:lnTo>
                  <a:pt x="202649" y="127112"/>
                </a:lnTo>
                <a:lnTo>
                  <a:pt x="199728" y="121124"/>
                </a:lnTo>
                <a:lnTo>
                  <a:pt x="195152" y="116299"/>
                </a:lnTo>
                <a:lnTo>
                  <a:pt x="189199" y="113037"/>
                </a:lnTo>
                <a:lnTo>
                  <a:pt x="192500" y="109954"/>
                </a:lnTo>
                <a:lnTo>
                  <a:pt x="194752" y="105935"/>
                </a:lnTo>
                <a:lnTo>
                  <a:pt x="195709" y="101516"/>
                </a:lnTo>
                <a:lnTo>
                  <a:pt x="195853" y="92702"/>
                </a:lnTo>
                <a:lnTo>
                  <a:pt x="192719" y="84797"/>
                </a:lnTo>
                <a:lnTo>
                  <a:pt x="186860" y="78650"/>
                </a:lnTo>
                <a:lnTo>
                  <a:pt x="178826" y="75109"/>
                </a:lnTo>
                <a:lnTo>
                  <a:pt x="182911" y="70953"/>
                </a:lnTo>
                <a:lnTo>
                  <a:pt x="185188" y="65332"/>
                </a:lnTo>
                <a:lnTo>
                  <a:pt x="185126" y="59491"/>
                </a:lnTo>
                <a:lnTo>
                  <a:pt x="183365" y="50819"/>
                </a:lnTo>
                <a:lnTo>
                  <a:pt x="178600" y="43736"/>
                </a:lnTo>
                <a:lnTo>
                  <a:pt x="171543" y="38952"/>
                </a:lnTo>
                <a:lnTo>
                  <a:pt x="162906" y="37181"/>
                </a:lnTo>
                <a:lnTo>
                  <a:pt x="160684" y="37181"/>
                </a:lnTo>
                <a:lnTo>
                  <a:pt x="164562" y="33221"/>
                </a:lnTo>
                <a:lnTo>
                  <a:pt x="166694" y="27863"/>
                </a:lnTo>
                <a:lnTo>
                  <a:pt x="166608" y="22307"/>
                </a:lnTo>
                <a:lnTo>
                  <a:pt x="164845" y="13635"/>
                </a:lnTo>
                <a:lnTo>
                  <a:pt x="160082" y="6551"/>
                </a:lnTo>
                <a:lnTo>
                  <a:pt x="153029" y="1768"/>
                </a:lnTo>
                <a:lnTo>
                  <a:pt x="14439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955" y="4117494"/>
            <a:ext cx="70321" cy="1561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40664" y="2687510"/>
            <a:ext cx="296545" cy="260350"/>
          </a:xfrm>
          <a:custGeom>
            <a:avLst/>
            <a:gdLst/>
            <a:ahLst/>
            <a:cxnLst/>
            <a:rect l="l" t="t" r="r" b="b"/>
            <a:pathLst>
              <a:path w="296545" h="260350">
                <a:moveTo>
                  <a:pt x="70345" y="99644"/>
                </a:moveTo>
                <a:lnTo>
                  <a:pt x="63677" y="92951"/>
                </a:lnTo>
                <a:lnTo>
                  <a:pt x="55537" y="92951"/>
                </a:lnTo>
                <a:lnTo>
                  <a:pt x="0" y="92951"/>
                </a:lnTo>
                <a:lnTo>
                  <a:pt x="0" y="249123"/>
                </a:lnTo>
                <a:lnTo>
                  <a:pt x="63677" y="249123"/>
                </a:lnTo>
                <a:lnTo>
                  <a:pt x="70345" y="242430"/>
                </a:lnTo>
                <a:lnTo>
                  <a:pt x="70345" y="99644"/>
                </a:lnTo>
                <a:close/>
              </a:path>
              <a:path w="296545" h="260350">
                <a:moveTo>
                  <a:pt x="296189" y="126415"/>
                </a:moveTo>
                <a:lnTo>
                  <a:pt x="294436" y="117754"/>
                </a:lnTo>
                <a:lnTo>
                  <a:pt x="289674" y="110655"/>
                </a:lnTo>
                <a:lnTo>
                  <a:pt x="282600" y="105867"/>
                </a:lnTo>
                <a:lnTo>
                  <a:pt x="273977" y="104101"/>
                </a:lnTo>
                <a:lnTo>
                  <a:pt x="197700" y="104101"/>
                </a:lnTo>
                <a:lnTo>
                  <a:pt x="192887" y="99275"/>
                </a:lnTo>
                <a:lnTo>
                  <a:pt x="192519" y="93319"/>
                </a:lnTo>
                <a:lnTo>
                  <a:pt x="198208" y="74409"/>
                </a:lnTo>
                <a:lnTo>
                  <a:pt x="201942" y="53949"/>
                </a:lnTo>
                <a:lnTo>
                  <a:pt x="201879" y="13639"/>
                </a:lnTo>
                <a:lnTo>
                  <a:pt x="181419" y="0"/>
                </a:lnTo>
                <a:lnTo>
                  <a:pt x="172783" y="1752"/>
                </a:lnTo>
                <a:lnTo>
                  <a:pt x="165722" y="6540"/>
                </a:lnTo>
                <a:lnTo>
                  <a:pt x="160947" y="13639"/>
                </a:lnTo>
                <a:lnTo>
                  <a:pt x="159194" y="22301"/>
                </a:lnTo>
                <a:lnTo>
                  <a:pt x="148945" y="59982"/>
                </a:lnTo>
                <a:lnTo>
                  <a:pt x="126288" y="87833"/>
                </a:lnTo>
                <a:lnTo>
                  <a:pt x="103441" y="105232"/>
                </a:lnTo>
                <a:lnTo>
                  <a:pt x="92557" y="111544"/>
                </a:lnTo>
                <a:lnTo>
                  <a:pt x="92557" y="230530"/>
                </a:lnTo>
                <a:lnTo>
                  <a:pt x="108813" y="235178"/>
                </a:lnTo>
                <a:lnTo>
                  <a:pt x="122682" y="245402"/>
                </a:lnTo>
                <a:lnTo>
                  <a:pt x="140919" y="255638"/>
                </a:lnTo>
                <a:lnTo>
                  <a:pt x="170307" y="260286"/>
                </a:lnTo>
                <a:lnTo>
                  <a:pt x="236956" y="260286"/>
                </a:lnTo>
                <a:lnTo>
                  <a:pt x="245579" y="258521"/>
                </a:lnTo>
                <a:lnTo>
                  <a:pt x="252641" y="253733"/>
                </a:lnTo>
                <a:lnTo>
                  <a:pt x="257416" y="246634"/>
                </a:lnTo>
                <a:lnTo>
                  <a:pt x="259168" y="237972"/>
                </a:lnTo>
                <a:lnTo>
                  <a:pt x="259168" y="232016"/>
                </a:lnTo>
                <a:lnTo>
                  <a:pt x="256946" y="226809"/>
                </a:lnTo>
                <a:lnTo>
                  <a:pt x="253238" y="223100"/>
                </a:lnTo>
                <a:lnTo>
                  <a:pt x="255460" y="223100"/>
                </a:lnTo>
                <a:lnTo>
                  <a:pt x="264083" y="221335"/>
                </a:lnTo>
                <a:lnTo>
                  <a:pt x="271157" y="216547"/>
                </a:lnTo>
                <a:lnTo>
                  <a:pt x="275932" y="209448"/>
                </a:lnTo>
                <a:lnTo>
                  <a:pt x="277685" y="200787"/>
                </a:lnTo>
                <a:lnTo>
                  <a:pt x="277685" y="194830"/>
                </a:lnTo>
                <a:lnTo>
                  <a:pt x="275450" y="189255"/>
                </a:lnTo>
                <a:lnTo>
                  <a:pt x="271386" y="185166"/>
                </a:lnTo>
                <a:lnTo>
                  <a:pt x="278320" y="182321"/>
                </a:lnTo>
                <a:lnTo>
                  <a:pt x="283832" y="177457"/>
                </a:lnTo>
                <a:lnTo>
                  <a:pt x="287477" y="171056"/>
                </a:lnTo>
                <a:lnTo>
                  <a:pt x="288785" y="163601"/>
                </a:lnTo>
                <a:lnTo>
                  <a:pt x="288785" y="157276"/>
                </a:lnTo>
                <a:lnTo>
                  <a:pt x="286194" y="151333"/>
                </a:lnTo>
                <a:lnTo>
                  <a:pt x="281762" y="147243"/>
                </a:lnTo>
                <a:lnTo>
                  <a:pt x="290271" y="144272"/>
                </a:lnTo>
                <a:lnTo>
                  <a:pt x="296189" y="136080"/>
                </a:lnTo>
                <a:lnTo>
                  <a:pt x="296189" y="12641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664" y="3551402"/>
            <a:ext cx="296545" cy="259715"/>
          </a:xfrm>
          <a:custGeom>
            <a:avLst/>
            <a:gdLst/>
            <a:ahLst/>
            <a:cxnLst/>
            <a:rect l="l" t="t" r="r" b="b"/>
            <a:pathLst>
              <a:path w="296545" h="259714">
                <a:moveTo>
                  <a:pt x="70345" y="99225"/>
                </a:moveTo>
                <a:lnTo>
                  <a:pt x="63677" y="92557"/>
                </a:lnTo>
                <a:lnTo>
                  <a:pt x="55537" y="92557"/>
                </a:lnTo>
                <a:lnTo>
                  <a:pt x="0" y="92557"/>
                </a:lnTo>
                <a:lnTo>
                  <a:pt x="0" y="248081"/>
                </a:lnTo>
                <a:lnTo>
                  <a:pt x="63677" y="248081"/>
                </a:lnTo>
                <a:lnTo>
                  <a:pt x="70345" y="241414"/>
                </a:lnTo>
                <a:lnTo>
                  <a:pt x="70345" y="99225"/>
                </a:lnTo>
                <a:close/>
              </a:path>
              <a:path w="296545" h="259714">
                <a:moveTo>
                  <a:pt x="296189" y="125882"/>
                </a:moveTo>
                <a:lnTo>
                  <a:pt x="294436" y="117259"/>
                </a:lnTo>
                <a:lnTo>
                  <a:pt x="289674" y="110197"/>
                </a:lnTo>
                <a:lnTo>
                  <a:pt x="282600" y="105422"/>
                </a:lnTo>
                <a:lnTo>
                  <a:pt x="273977" y="103670"/>
                </a:lnTo>
                <a:lnTo>
                  <a:pt x="197700" y="103670"/>
                </a:lnTo>
                <a:lnTo>
                  <a:pt x="192887" y="98856"/>
                </a:lnTo>
                <a:lnTo>
                  <a:pt x="192519" y="92938"/>
                </a:lnTo>
                <a:lnTo>
                  <a:pt x="198208" y="74091"/>
                </a:lnTo>
                <a:lnTo>
                  <a:pt x="201942" y="53721"/>
                </a:lnTo>
                <a:lnTo>
                  <a:pt x="201879" y="13589"/>
                </a:lnTo>
                <a:lnTo>
                  <a:pt x="181419" y="0"/>
                </a:lnTo>
                <a:lnTo>
                  <a:pt x="172783" y="1752"/>
                </a:lnTo>
                <a:lnTo>
                  <a:pt x="165722" y="6527"/>
                </a:lnTo>
                <a:lnTo>
                  <a:pt x="160947" y="13589"/>
                </a:lnTo>
                <a:lnTo>
                  <a:pt x="159194" y="22212"/>
                </a:lnTo>
                <a:lnTo>
                  <a:pt x="148945" y="59740"/>
                </a:lnTo>
                <a:lnTo>
                  <a:pt x="126288" y="87464"/>
                </a:lnTo>
                <a:lnTo>
                  <a:pt x="103441" y="104787"/>
                </a:lnTo>
                <a:lnTo>
                  <a:pt x="92557" y="111074"/>
                </a:lnTo>
                <a:lnTo>
                  <a:pt x="92557" y="229565"/>
                </a:lnTo>
                <a:lnTo>
                  <a:pt x="108813" y="234188"/>
                </a:lnTo>
                <a:lnTo>
                  <a:pt x="122682" y="244373"/>
                </a:lnTo>
                <a:lnTo>
                  <a:pt x="140919" y="254558"/>
                </a:lnTo>
                <a:lnTo>
                  <a:pt x="170307" y="259181"/>
                </a:lnTo>
                <a:lnTo>
                  <a:pt x="236956" y="259181"/>
                </a:lnTo>
                <a:lnTo>
                  <a:pt x="245579" y="257429"/>
                </a:lnTo>
                <a:lnTo>
                  <a:pt x="252641" y="252653"/>
                </a:lnTo>
                <a:lnTo>
                  <a:pt x="257416" y="245592"/>
                </a:lnTo>
                <a:lnTo>
                  <a:pt x="259168" y="236969"/>
                </a:lnTo>
                <a:lnTo>
                  <a:pt x="259168" y="231038"/>
                </a:lnTo>
                <a:lnTo>
                  <a:pt x="256946" y="225856"/>
                </a:lnTo>
                <a:lnTo>
                  <a:pt x="253238" y="222161"/>
                </a:lnTo>
                <a:lnTo>
                  <a:pt x="255460" y="222161"/>
                </a:lnTo>
                <a:lnTo>
                  <a:pt x="264083" y="220408"/>
                </a:lnTo>
                <a:lnTo>
                  <a:pt x="271157" y="215633"/>
                </a:lnTo>
                <a:lnTo>
                  <a:pt x="275932" y="208572"/>
                </a:lnTo>
                <a:lnTo>
                  <a:pt x="277685" y="199936"/>
                </a:lnTo>
                <a:lnTo>
                  <a:pt x="277685" y="194017"/>
                </a:lnTo>
                <a:lnTo>
                  <a:pt x="275450" y="188468"/>
                </a:lnTo>
                <a:lnTo>
                  <a:pt x="271386" y="184391"/>
                </a:lnTo>
                <a:lnTo>
                  <a:pt x="278320" y="181559"/>
                </a:lnTo>
                <a:lnTo>
                  <a:pt x="283832" y="176707"/>
                </a:lnTo>
                <a:lnTo>
                  <a:pt x="287477" y="170332"/>
                </a:lnTo>
                <a:lnTo>
                  <a:pt x="288785" y="162915"/>
                </a:lnTo>
                <a:lnTo>
                  <a:pt x="288785" y="156616"/>
                </a:lnTo>
                <a:lnTo>
                  <a:pt x="286194" y="150698"/>
                </a:lnTo>
                <a:lnTo>
                  <a:pt x="281762" y="146621"/>
                </a:lnTo>
                <a:lnTo>
                  <a:pt x="290271" y="143662"/>
                </a:lnTo>
                <a:lnTo>
                  <a:pt x="296189" y="135509"/>
                </a:lnTo>
                <a:lnTo>
                  <a:pt x="296189" y="12588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515" y="4970237"/>
            <a:ext cx="203835" cy="259715"/>
          </a:xfrm>
          <a:custGeom>
            <a:avLst/>
            <a:gdLst/>
            <a:ahLst/>
            <a:cxnLst/>
            <a:rect l="l" t="t" r="r" b="b"/>
            <a:pathLst>
              <a:path w="203834" h="259714">
                <a:moveTo>
                  <a:pt x="144393" y="0"/>
                </a:moveTo>
                <a:lnTo>
                  <a:pt x="77750" y="0"/>
                </a:lnTo>
                <a:lnTo>
                  <a:pt x="48368" y="4627"/>
                </a:lnTo>
                <a:lnTo>
                  <a:pt x="30128" y="14809"/>
                </a:lnTo>
                <a:lnTo>
                  <a:pt x="16261" y="24990"/>
                </a:lnTo>
                <a:lnTo>
                  <a:pt x="0" y="29618"/>
                </a:lnTo>
                <a:lnTo>
                  <a:pt x="0" y="148105"/>
                </a:lnTo>
                <a:lnTo>
                  <a:pt x="10881" y="154388"/>
                </a:lnTo>
                <a:lnTo>
                  <a:pt x="33738" y="171710"/>
                </a:lnTo>
                <a:lnTo>
                  <a:pt x="56386" y="199445"/>
                </a:lnTo>
                <a:lnTo>
                  <a:pt x="66643" y="236970"/>
                </a:lnTo>
                <a:lnTo>
                  <a:pt x="68389" y="245618"/>
                </a:lnTo>
                <a:lnTo>
                  <a:pt x="73150" y="252680"/>
                </a:lnTo>
                <a:lnTo>
                  <a:pt x="80211" y="257440"/>
                </a:lnTo>
                <a:lnTo>
                  <a:pt x="88857" y="259186"/>
                </a:lnTo>
                <a:lnTo>
                  <a:pt x="97505" y="257440"/>
                </a:lnTo>
                <a:lnTo>
                  <a:pt x="104566" y="252680"/>
                </a:lnTo>
                <a:lnTo>
                  <a:pt x="109326" y="245618"/>
                </a:lnTo>
                <a:lnTo>
                  <a:pt x="111072" y="236970"/>
                </a:lnTo>
                <a:lnTo>
                  <a:pt x="109388" y="205456"/>
                </a:lnTo>
                <a:lnTo>
                  <a:pt x="105657" y="185086"/>
                </a:lnTo>
                <a:lnTo>
                  <a:pt x="99965" y="166248"/>
                </a:lnTo>
                <a:lnTo>
                  <a:pt x="100273" y="160308"/>
                </a:lnTo>
                <a:lnTo>
                  <a:pt x="105123" y="155615"/>
                </a:lnTo>
                <a:lnTo>
                  <a:pt x="181418" y="155510"/>
                </a:lnTo>
                <a:lnTo>
                  <a:pt x="190055" y="153747"/>
                </a:lnTo>
                <a:lnTo>
                  <a:pt x="197112" y="148984"/>
                </a:lnTo>
                <a:lnTo>
                  <a:pt x="201877" y="141931"/>
                </a:lnTo>
                <a:lnTo>
                  <a:pt x="203638" y="133294"/>
                </a:lnTo>
                <a:lnTo>
                  <a:pt x="203731" y="124006"/>
                </a:lnTo>
                <a:lnTo>
                  <a:pt x="197930" y="115675"/>
                </a:lnTo>
                <a:lnTo>
                  <a:pt x="189199" y="112559"/>
                </a:lnTo>
                <a:lnTo>
                  <a:pt x="192500" y="109489"/>
                </a:lnTo>
                <a:lnTo>
                  <a:pt x="194752" y="105487"/>
                </a:lnTo>
                <a:lnTo>
                  <a:pt x="195709" y="101087"/>
                </a:lnTo>
                <a:lnTo>
                  <a:pt x="195853" y="92310"/>
                </a:lnTo>
                <a:lnTo>
                  <a:pt x="192719" y="84439"/>
                </a:lnTo>
                <a:lnTo>
                  <a:pt x="186860" y="78317"/>
                </a:lnTo>
                <a:lnTo>
                  <a:pt x="178826" y="74791"/>
                </a:lnTo>
                <a:lnTo>
                  <a:pt x="182911" y="70653"/>
                </a:lnTo>
                <a:lnTo>
                  <a:pt x="185188" y="65056"/>
                </a:lnTo>
                <a:lnTo>
                  <a:pt x="185126" y="59240"/>
                </a:lnTo>
                <a:lnTo>
                  <a:pt x="183365" y="50605"/>
                </a:lnTo>
                <a:lnTo>
                  <a:pt x="178600" y="43551"/>
                </a:lnTo>
                <a:lnTo>
                  <a:pt x="171543" y="38787"/>
                </a:lnTo>
                <a:lnTo>
                  <a:pt x="162906" y="37024"/>
                </a:lnTo>
                <a:lnTo>
                  <a:pt x="160684" y="37024"/>
                </a:lnTo>
                <a:lnTo>
                  <a:pt x="164562" y="33080"/>
                </a:lnTo>
                <a:lnTo>
                  <a:pt x="166694" y="27745"/>
                </a:lnTo>
                <a:lnTo>
                  <a:pt x="166608" y="22213"/>
                </a:lnTo>
                <a:lnTo>
                  <a:pt x="164845" y="13577"/>
                </a:lnTo>
                <a:lnTo>
                  <a:pt x="160082" y="6523"/>
                </a:lnTo>
                <a:lnTo>
                  <a:pt x="153029" y="1760"/>
                </a:lnTo>
                <a:lnTo>
                  <a:pt x="14439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955" y="4981342"/>
            <a:ext cx="70321" cy="15551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51515" y="5451821"/>
            <a:ext cx="203835" cy="259715"/>
          </a:xfrm>
          <a:custGeom>
            <a:avLst/>
            <a:gdLst/>
            <a:ahLst/>
            <a:cxnLst/>
            <a:rect l="l" t="t" r="r" b="b"/>
            <a:pathLst>
              <a:path w="203834" h="259714">
                <a:moveTo>
                  <a:pt x="144393" y="0"/>
                </a:moveTo>
                <a:lnTo>
                  <a:pt x="77750" y="0"/>
                </a:lnTo>
                <a:lnTo>
                  <a:pt x="48368" y="4627"/>
                </a:lnTo>
                <a:lnTo>
                  <a:pt x="30128" y="14809"/>
                </a:lnTo>
                <a:lnTo>
                  <a:pt x="16261" y="24990"/>
                </a:lnTo>
                <a:lnTo>
                  <a:pt x="0" y="29618"/>
                </a:lnTo>
                <a:lnTo>
                  <a:pt x="0" y="148105"/>
                </a:lnTo>
                <a:lnTo>
                  <a:pt x="10881" y="154388"/>
                </a:lnTo>
                <a:lnTo>
                  <a:pt x="33738" y="171710"/>
                </a:lnTo>
                <a:lnTo>
                  <a:pt x="56386" y="199445"/>
                </a:lnTo>
                <a:lnTo>
                  <a:pt x="66643" y="236970"/>
                </a:lnTo>
                <a:lnTo>
                  <a:pt x="68389" y="245618"/>
                </a:lnTo>
                <a:lnTo>
                  <a:pt x="73150" y="252680"/>
                </a:lnTo>
                <a:lnTo>
                  <a:pt x="80211" y="257440"/>
                </a:lnTo>
                <a:lnTo>
                  <a:pt x="88857" y="259186"/>
                </a:lnTo>
                <a:lnTo>
                  <a:pt x="97505" y="257440"/>
                </a:lnTo>
                <a:lnTo>
                  <a:pt x="104566" y="252680"/>
                </a:lnTo>
                <a:lnTo>
                  <a:pt x="109326" y="245618"/>
                </a:lnTo>
                <a:lnTo>
                  <a:pt x="111072" y="236970"/>
                </a:lnTo>
                <a:lnTo>
                  <a:pt x="109388" y="205456"/>
                </a:lnTo>
                <a:lnTo>
                  <a:pt x="105657" y="185086"/>
                </a:lnTo>
                <a:lnTo>
                  <a:pt x="99965" y="166248"/>
                </a:lnTo>
                <a:lnTo>
                  <a:pt x="100273" y="160308"/>
                </a:lnTo>
                <a:lnTo>
                  <a:pt x="105123" y="155615"/>
                </a:lnTo>
                <a:lnTo>
                  <a:pt x="181418" y="155510"/>
                </a:lnTo>
                <a:lnTo>
                  <a:pt x="190055" y="153747"/>
                </a:lnTo>
                <a:lnTo>
                  <a:pt x="197112" y="148984"/>
                </a:lnTo>
                <a:lnTo>
                  <a:pt x="201877" y="141931"/>
                </a:lnTo>
                <a:lnTo>
                  <a:pt x="203638" y="133294"/>
                </a:lnTo>
                <a:lnTo>
                  <a:pt x="203731" y="124006"/>
                </a:lnTo>
                <a:lnTo>
                  <a:pt x="197930" y="115675"/>
                </a:lnTo>
                <a:lnTo>
                  <a:pt x="189199" y="112559"/>
                </a:lnTo>
                <a:lnTo>
                  <a:pt x="192500" y="109489"/>
                </a:lnTo>
                <a:lnTo>
                  <a:pt x="194752" y="105487"/>
                </a:lnTo>
                <a:lnTo>
                  <a:pt x="195709" y="101087"/>
                </a:lnTo>
                <a:lnTo>
                  <a:pt x="195853" y="92310"/>
                </a:lnTo>
                <a:lnTo>
                  <a:pt x="192719" y="84439"/>
                </a:lnTo>
                <a:lnTo>
                  <a:pt x="186860" y="78317"/>
                </a:lnTo>
                <a:lnTo>
                  <a:pt x="178826" y="74791"/>
                </a:lnTo>
                <a:lnTo>
                  <a:pt x="182911" y="70653"/>
                </a:lnTo>
                <a:lnTo>
                  <a:pt x="185188" y="65056"/>
                </a:lnTo>
                <a:lnTo>
                  <a:pt x="185126" y="59240"/>
                </a:lnTo>
                <a:lnTo>
                  <a:pt x="183365" y="50605"/>
                </a:lnTo>
                <a:lnTo>
                  <a:pt x="178600" y="43551"/>
                </a:lnTo>
                <a:lnTo>
                  <a:pt x="171543" y="38787"/>
                </a:lnTo>
                <a:lnTo>
                  <a:pt x="162906" y="37024"/>
                </a:lnTo>
                <a:lnTo>
                  <a:pt x="160684" y="37024"/>
                </a:lnTo>
                <a:lnTo>
                  <a:pt x="164562" y="33080"/>
                </a:lnTo>
                <a:lnTo>
                  <a:pt x="166694" y="27745"/>
                </a:lnTo>
                <a:lnTo>
                  <a:pt x="166608" y="22213"/>
                </a:lnTo>
                <a:lnTo>
                  <a:pt x="164845" y="13577"/>
                </a:lnTo>
                <a:lnTo>
                  <a:pt x="160082" y="6523"/>
                </a:lnTo>
                <a:lnTo>
                  <a:pt x="153029" y="1760"/>
                </a:lnTo>
                <a:lnTo>
                  <a:pt x="14439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955" y="5462926"/>
            <a:ext cx="70321" cy="15551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21A803E4-A56B-7A35-F338-0F376763A80F}"/>
              </a:ext>
            </a:extLst>
          </p:cNvPr>
          <p:cNvSpPr txBox="1"/>
          <p:nvPr/>
        </p:nvSpPr>
        <p:spPr>
          <a:xfrm>
            <a:off x="-327914" y="6200092"/>
            <a:ext cx="6237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8820">
              <a:lnSpc>
                <a:spcPct val="100000"/>
              </a:lnSpc>
              <a:spcBef>
                <a:spcPts val="100"/>
              </a:spcBef>
            </a:pPr>
            <a:r>
              <a:rPr lang="en-US" sz="1600" i="1" dirty="0">
                <a:latin typeface="Calibri"/>
                <a:cs typeface="Calibri"/>
              </a:rPr>
              <a:t>*FEA = Finite Element Analysis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1850593"/>
            <a:ext cx="6203950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40"/>
              </a:lnSpc>
              <a:spcBef>
                <a:spcPts val="100"/>
              </a:spcBef>
            </a:pPr>
            <a:r>
              <a:rPr sz="6000" dirty="0"/>
              <a:t>Electric</a:t>
            </a:r>
            <a:r>
              <a:rPr sz="6000" spc="-15" dirty="0"/>
              <a:t> </a:t>
            </a:r>
            <a:r>
              <a:rPr sz="6000" dirty="0"/>
              <a:t>Machines</a:t>
            </a:r>
            <a:r>
              <a:rPr sz="6000" spc="-35" dirty="0"/>
              <a:t> </a:t>
            </a:r>
            <a:r>
              <a:rPr sz="6000" spc="-50" dirty="0"/>
              <a:t>–</a:t>
            </a:r>
            <a:endParaRPr sz="6000"/>
          </a:p>
          <a:p>
            <a:pPr marL="12700">
              <a:lnSpc>
                <a:spcPts val="6840"/>
              </a:lnSpc>
            </a:pPr>
            <a:r>
              <a:rPr sz="6000" spc="-20" dirty="0"/>
              <a:t>Typical</a:t>
            </a:r>
            <a:r>
              <a:rPr sz="6000" spc="-285" dirty="0"/>
              <a:t> </a:t>
            </a:r>
            <a:r>
              <a:rPr sz="6000" spc="-25" dirty="0"/>
              <a:t>Performance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3116" y="2147316"/>
            <a:ext cx="4490085" cy="3240405"/>
            <a:chOff x="6643116" y="2147316"/>
            <a:chExt cx="4490085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3116" y="2147316"/>
              <a:ext cx="4489704" cy="3240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54" y="2550171"/>
              <a:ext cx="166637" cy="1666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69912" y="2701036"/>
              <a:ext cx="973455" cy="2581275"/>
            </a:xfrm>
            <a:custGeom>
              <a:avLst/>
              <a:gdLst/>
              <a:ahLst/>
              <a:cxnLst/>
              <a:rect l="l" t="t" r="r" b="b"/>
              <a:pathLst>
                <a:path w="973454" h="2581275">
                  <a:moveTo>
                    <a:pt x="866648" y="2475103"/>
                  </a:moveTo>
                  <a:lnTo>
                    <a:pt x="857631" y="2475865"/>
                  </a:lnTo>
                  <a:lnTo>
                    <a:pt x="847471" y="2488057"/>
                  </a:lnTo>
                  <a:lnTo>
                    <a:pt x="848360" y="2497074"/>
                  </a:lnTo>
                  <a:lnTo>
                    <a:pt x="854329" y="2502154"/>
                  </a:lnTo>
                  <a:lnTo>
                    <a:pt x="949452" y="2581275"/>
                  </a:lnTo>
                  <a:lnTo>
                    <a:pt x="953392" y="2559558"/>
                  </a:lnTo>
                  <a:lnTo>
                    <a:pt x="926338" y="2559558"/>
                  </a:lnTo>
                  <a:lnTo>
                    <a:pt x="908281" y="2509853"/>
                  </a:lnTo>
                  <a:lnTo>
                    <a:pt x="872617" y="2480183"/>
                  </a:lnTo>
                  <a:lnTo>
                    <a:pt x="866648" y="2475103"/>
                  </a:lnTo>
                  <a:close/>
                </a:path>
                <a:path w="973454" h="2581275">
                  <a:moveTo>
                    <a:pt x="908281" y="2509853"/>
                  </a:moveTo>
                  <a:lnTo>
                    <a:pt x="926338" y="2559558"/>
                  </a:lnTo>
                  <a:lnTo>
                    <a:pt x="946968" y="2552065"/>
                  </a:lnTo>
                  <a:lnTo>
                    <a:pt x="925703" y="2552065"/>
                  </a:lnTo>
                  <a:lnTo>
                    <a:pt x="930082" y="2527991"/>
                  </a:lnTo>
                  <a:lnTo>
                    <a:pt x="908281" y="2509853"/>
                  </a:lnTo>
                  <a:close/>
                </a:path>
                <a:path w="973454" h="2581275">
                  <a:moveTo>
                    <a:pt x="952246" y="2441447"/>
                  </a:moveTo>
                  <a:lnTo>
                    <a:pt x="944880" y="2446655"/>
                  </a:lnTo>
                  <a:lnTo>
                    <a:pt x="935175" y="2499996"/>
                  </a:lnTo>
                  <a:lnTo>
                    <a:pt x="953262" y="2549779"/>
                  </a:lnTo>
                  <a:lnTo>
                    <a:pt x="926338" y="2559558"/>
                  </a:lnTo>
                  <a:lnTo>
                    <a:pt x="953392" y="2559558"/>
                  </a:lnTo>
                  <a:lnTo>
                    <a:pt x="972947" y="2451735"/>
                  </a:lnTo>
                  <a:lnTo>
                    <a:pt x="967867" y="2444369"/>
                  </a:lnTo>
                  <a:lnTo>
                    <a:pt x="960120" y="2442845"/>
                  </a:lnTo>
                  <a:lnTo>
                    <a:pt x="952246" y="2441447"/>
                  </a:lnTo>
                  <a:close/>
                </a:path>
                <a:path w="973454" h="2581275">
                  <a:moveTo>
                    <a:pt x="930082" y="2527991"/>
                  </a:moveTo>
                  <a:lnTo>
                    <a:pt x="925703" y="2552065"/>
                  </a:lnTo>
                  <a:lnTo>
                    <a:pt x="948944" y="2543683"/>
                  </a:lnTo>
                  <a:lnTo>
                    <a:pt x="930082" y="2527991"/>
                  </a:lnTo>
                  <a:close/>
                </a:path>
                <a:path w="973454" h="2581275">
                  <a:moveTo>
                    <a:pt x="935175" y="2499996"/>
                  </a:moveTo>
                  <a:lnTo>
                    <a:pt x="930082" y="2527991"/>
                  </a:lnTo>
                  <a:lnTo>
                    <a:pt x="948944" y="2543683"/>
                  </a:lnTo>
                  <a:lnTo>
                    <a:pt x="925703" y="2552065"/>
                  </a:lnTo>
                  <a:lnTo>
                    <a:pt x="946968" y="2552065"/>
                  </a:lnTo>
                  <a:lnTo>
                    <a:pt x="953262" y="2549779"/>
                  </a:lnTo>
                  <a:lnTo>
                    <a:pt x="935175" y="2499996"/>
                  </a:lnTo>
                  <a:close/>
                </a:path>
                <a:path w="973454" h="2581275">
                  <a:moveTo>
                    <a:pt x="26924" y="0"/>
                  </a:moveTo>
                  <a:lnTo>
                    <a:pt x="0" y="9651"/>
                  </a:lnTo>
                  <a:lnTo>
                    <a:pt x="908281" y="2509853"/>
                  </a:lnTo>
                  <a:lnTo>
                    <a:pt x="930082" y="2527991"/>
                  </a:lnTo>
                  <a:lnTo>
                    <a:pt x="935175" y="2499996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547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105"/>
              </a:spcBef>
            </a:pPr>
            <a:r>
              <a:rPr dirty="0"/>
              <a:t>ICE</a:t>
            </a:r>
            <a:r>
              <a:rPr spc="-45" dirty="0"/>
              <a:t> </a:t>
            </a:r>
            <a:r>
              <a:rPr dirty="0"/>
              <a:t>vs</a:t>
            </a:r>
            <a:r>
              <a:rPr spc="-30" dirty="0"/>
              <a:t> </a:t>
            </a:r>
            <a:r>
              <a:rPr dirty="0"/>
              <a:t>EM</a:t>
            </a:r>
            <a:r>
              <a:rPr spc="-60" dirty="0"/>
              <a:t> </a:t>
            </a:r>
            <a:r>
              <a:rPr dirty="0"/>
              <a:t>typical</a:t>
            </a:r>
            <a:r>
              <a:rPr spc="-30" dirty="0"/>
              <a:t> </a:t>
            </a:r>
            <a:r>
              <a:rPr dirty="0"/>
              <a:t>performance</a:t>
            </a:r>
            <a:r>
              <a:rPr spc="-55" dirty="0"/>
              <a:t> </a:t>
            </a:r>
            <a:r>
              <a:rPr spc="-10" dirty="0"/>
              <a:t>(1/2)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44651" y="2147316"/>
            <a:ext cx="4490085" cy="3240405"/>
            <a:chOff x="644651" y="2147316"/>
            <a:chExt cx="4490085" cy="32404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51" y="2147316"/>
              <a:ext cx="4489704" cy="3240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618" y="3751833"/>
              <a:ext cx="146812" cy="1452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1218" y="3863594"/>
              <a:ext cx="1053465" cy="1524000"/>
            </a:xfrm>
            <a:custGeom>
              <a:avLst/>
              <a:gdLst/>
              <a:ahLst/>
              <a:cxnLst/>
              <a:rect l="l" t="t" r="r" b="b"/>
              <a:pathLst>
                <a:path w="1053464" h="1524000">
                  <a:moveTo>
                    <a:pt x="946531" y="1441957"/>
                  </a:moveTo>
                  <a:lnTo>
                    <a:pt x="938022" y="1445005"/>
                  </a:lnTo>
                  <a:lnTo>
                    <a:pt x="934593" y="1452117"/>
                  </a:lnTo>
                  <a:lnTo>
                    <a:pt x="931291" y="1459229"/>
                  </a:lnTo>
                  <a:lnTo>
                    <a:pt x="934338" y="1467738"/>
                  </a:lnTo>
                  <a:lnTo>
                    <a:pt x="941451" y="1471167"/>
                  </a:lnTo>
                  <a:lnTo>
                    <a:pt x="1053338" y="1523872"/>
                  </a:lnTo>
                  <a:lnTo>
                    <a:pt x="1052209" y="1508632"/>
                  </a:lnTo>
                  <a:lnTo>
                    <a:pt x="1025525" y="1508632"/>
                  </a:lnTo>
                  <a:lnTo>
                    <a:pt x="995535" y="1464991"/>
                  </a:lnTo>
                  <a:lnTo>
                    <a:pt x="946531" y="1441957"/>
                  </a:lnTo>
                  <a:close/>
                </a:path>
                <a:path w="1053464" h="1524000">
                  <a:moveTo>
                    <a:pt x="995535" y="1464991"/>
                  </a:moveTo>
                  <a:lnTo>
                    <a:pt x="1025525" y="1508632"/>
                  </a:lnTo>
                  <a:lnTo>
                    <a:pt x="1035859" y="1501520"/>
                  </a:lnTo>
                  <a:lnTo>
                    <a:pt x="1023112" y="1501520"/>
                  </a:lnTo>
                  <a:lnTo>
                    <a:pt x="1021295" y="1477124"/>
                  </a:lnTo>
                  <a:lnTo>
                    <a:pt x="995535" y="1464991"/>
                  </a:lnTo>
                  <a:close/>
                </a:path>
                <a:path w="1053464" h="1524000">
                  <a:moveTo>
                    <a:pt x="1036828" y="1386712"/>
                  </a:moveTo>
                  <a:lnTo>
                    <a:pt x="1028954" y="1387347"/>
                  </a:lnTo>
                  <a:lnTo>
                    <a:pt x="1021080" y="1387855"/>
                  </a:lnTo>
                  <a:lnTo>
                    <a:pt x="1015111" y="1394713"/>
                  </a:lnTo>
                  <a:lnTo>
                    <a:pt x="1015745" y="1402587"/>
                  </a:lnTo>
                  <a:lnTo>
                    <a:pt x="1019184" y="1448775"/>
                  </a:lnTo>
                  <a:lnTo>
                    <a:pt x="1049147" y="1492376"/>
                  </a:lnTo>
                  <a:lnTo>
                    <a:pt x="1025525" y="1508632"/>
                  </a:lnTo>
                  <a:lnTo>
                    <a:pt x="1052209" y="1508632"/>
                  </a:lnTo>
                  <a:lnTo>
                    <a:pt x="1044194" y="1400428"/>
                  </a:lnTo>
                  <a:lnTo>
                    <a:pt x="1043686" y="1392554"/>
                  </a:lnTo>
                  <a:lnTo>
                    <a:pt x="1036828" y="1386712"/>
                  </a:lnTo>
                  <a:close/>
                </a:path>
                <a:path w="1053464" h="1524000">
                  <a:moveTo>
                    <a:pt x="1021295" y="1477124"/>
                  </a:moveTo>
                  <a:lnTo>
                    <a:pt x="1023112" y="1501520"/>
                  </a:lnTo>
                  <a:lnTo>
                    <a:pt x="1043432" y="1487550"/>
                  </a:lnTo>
                  <a:lnTo>
                    <a:pt x="1021295" y="1477124"/>
                  </a:lnTo>
                  <a:close/>
                </a:path>
                <a:path w="1053464" h="1524000">
                  <a:moveTo>
                    <a:pt x="1019184" y="1448775"/>
                  </a:moveTo>
                  <a:lnTo>
                    <a:pt x="1021295" y="1477124"/>
                  </a:lnTo>
                  <a:lnTo>
                    <a:pt x="1043432" y="1487550"/>
                  </a:lnTo>
                  <a:lnTo>
                    <a:pt x="1023112" y="1501520"/>
                  </a:lnTo>
                  <a:lnTo>
                    <a:pt x="1035859" y="1501520"/>
                  </a:lnTo>
                  <a:lnTo>
                    <a:pt x="1049147" y="1492376"/>
                  </a:lnTo>
                  <a:lnTo>
                    <a:pt x="1019184" y="1448775"/>
                  </a:lnTo>
                  <a:close/>
                </a:path>
                <a:path w="1053464" h="1524000">
                  <a:moveTo>
                    <a:pt x="23621" y="0"/>
                  </a:moveTo>
                  <a:lnTo>
                    <a:pt x="0" y="16255"/>
                  </a:lnTo>
                  <a:lnTo>
                    <a:pt x="995535" y="1464991"/>
                  </a:lnTo>
                  <a:lnTo>
                    <a:pt x="1021295" y="1477124"/>
                  </a:lnTo>
                  <a:lnTo>
                    <a:pt x="1019184" y="1448775"/>
                  </a:lnTo>
                  <a:lnTo>
                    <a:pt x="236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48205" y="5412485"/>
            <a:ext cx="2920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ICE has</a:t>
            </a:r>
            <a:r>
              <a:rPr sz="1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200" b="1" spc="-10" dirty="0">
                <a:solidFill>
                  <a:srgbClr val="FF0000"/>
                </a:solidFill>
                <a:latin typeface="Calibri"/>
                <a:cs typeface="Calibri"/>
              </a:rPr>
              <a:t> rotate</a:t>
            </a:r>
            <a:r>
              <a:rPr sz="12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to be</a:t>
            </a:r>
            <a:r>
              <a:rPr sz="1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able</a:t>
            </a:r>
            <a:r>
              <a:rPr sz="1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libri"/>
                <a:cs typeface="Calibri"/>
              </a:rPr>
              <a:t>produce </a:t>
            </a:r>
            <a:r>
              <a:rPr sz="1200" b="1" spc="-10" dirty="0">
                <a:solidFill>
                  <a:srgbClr val="FF0000"/>
                </a:solidFill>
                <a:latin typeface="Calibri"/>
                <a:cs typeface="Calibri"/>
              </a:rPr>
              <a:t>torque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35671" y="5412485"/>
            <a:ext cx="3130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sz="12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produce</a:t>
            </a:r>
            <a:r>
              <a:rPr sz="12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maximum</a:t>
            </a:r>
            <a:r>
              <a:rPr sz="12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torque</a:t>
            </a:r>
            <a:r>
              <a:rPr sz="12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FC0"/>
                </a:solidFill>
                <a:latin typeface="Calibri"/>
                <a:cs typeface="Calibri"/>
              </a:rPr>
              <a:t>standstill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2367" y="6193637"/>
            <a:ext cx="2959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courtesy: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Branko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University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075" y="1133347"/>
            <a:ext cx="29756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Typical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Internal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Combustion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Engine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51014" y="1133347"/>
            <a:ext cx="2552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Typical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Electric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Machine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6483" y="1885188"/>
            <a:ext cx="8846820" cy="3240405"/>
            <a:chOff x="1586483" y="1885188"/>
            <a:chExt cx="8846820" cy="3240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9" y="1885188"/>
              <a:ext cx="4489704" cy="3240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483" y="1885188"/>
              <a:ext cx="4489704" cy="32400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0447" y="2791968"/>
              <a:ext cx="1043940" cy="762635"/>
            </a:xfrm>
            <a:custGeom>
              <a:avLst/>
              <a:gdLst/>
              <a:ahLst/>
              <a:cxnLst/>
              <a:rect l="l" t="t" r="r" b="b"/>
              <a:pathLst>
                <a:path w="1043939" h="762635">
                  <a:moveTo>
                    <a:pt x="0" y="762508"/>
                  </a:moveTo>
                  <a:lnTo>
                    <a:pt x="605663" y="629412"/>
                  </a:lnTo>
                </a:path>
                <a:path w="1043939" h="762635">
                  <a:moveTo>
                    <a:pt x="606551" y="628396"/>
                  </a:moveTo>
                  <a:lnTo>
                    <a:pt x="606551" y="413004"/>
                  </a:lnTo>
                </a:path>
                <a:path w="1043939" h="762635">
                  <a:moveTo>
                    <a:pt x="606551" y="413004"/>
                  </a:moveTo>
                  <a:lnTo>
                    <a:pt x="726566" y="413004"/>
                  </a:lnTo>
                </a:path>
                <a:path w="1043939" h="762635">
                  <a:moveTo>
                    <a:pt x="726947" y="257556"/>
                  </a:moveTo>
                  <a:lnTo>
                    <a:pt x="815975" y="257556"/>
                  </a:lnTo>
                </a:path>
                <a:path w="1043939" h="762635">
                  <a:moveTo>
                    <a:pt x="815339" y="256794"/>
                  </a:moveTo>
                  <a:lnTo>
                    <a:pt x="815339" y="0"/>
                  </a:lnTo>
                </a:path>
                <a:path w="1043939" h="762635">
                  <a:moveTo>
                    <a:pt x="815339" y="0"/>
                  </a:moveTo>
                  <a:lnTo>
                    <a:pt x="1043939" y="0"/>
                  </a:lnTo>
                </a:path>
                <a:path w="1043939" h="762635">
                  <a:moveTo>
                    <a:pt x="726947" y="414274"/>
                  </a:moveTo>
                  <a:lnTo>
                    <a:pt x="726947" y="257556"/>
                  </a:lnTo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32226" y="5489244"/>
            <a:ext cx="3237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Maximum</a:t>
            </a:r>
            <a:r>
              <a:rPr sz="1200" b="1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ICE</a:t>
            </a:r>
            <a:r>
              <a:rPr sz="12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ca 36%</a:t>
            </a:r>
            <a:r>
              <a:rPr sz="12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EC7C30"/>
                </a:solidFill>
                <a:latin typeface="Calibri"/>
                <a:cs typeface="Calibri"/>
              </a:rPr>
              <a:t>(best-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in-class</a:t>
            </a:r>
            <a:r>
              <a:rPr sz="12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EC7C30"/>
                </a:solidFill>
                <a:latin typeface="Calibri"/>
                <a:cs typeface="Calibri"/>
              </a:rPr>
              <a:t>41%)</a:t>
            </a:r>
            <a:r>
              <a:rPr sz="1200" b="1" spc="5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Maximum</a:t>
            </a:r>
            <a:r>
              <a:rPr sz="12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EM efficiency</a:t>
            </a:r>
            <a:r>
              <a:rPr sz="1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ca</a:t>
            </a:r>
            <a:r>
              <a:rPr sz="12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90% </a:t>
            </a:r>
            <a:r>
              <a:rPr sz="1200" b="1" spc="-10" dirty="0">
                <a:solidFill>
                  <a:srgbClr val="006FC0"/>
                </a:solidFill>
                <a:latin typeface="Calibri"/>
                <a:cs typeface="Calibri"/>
              </a:rPr>
              <a:t>(best-</a:t>
            </a:r>
            <a:r>
              <a:rPr sz="1200" b="1" dirty="0">
                <a:solidFill>
                  <a:srgbClr val="006FC0"/>
                </a:solidFill>
                <a:latin typeface="Calibri"/>
                <a:cs typeface="Calibri"/>
              </a:rPr>
              <a:t>in-class</a:t>
            </a:r>
            <a:r>
              <a:rPr sz="12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006FC0"/>
                </a:solidFill>
                <a:latin typeface="Calibri"/>
                <a:cs typeface="Calibri"/>
              </a:rPr>
              <a:t>97%) </a:t>
            </a:r>
            <a:r>
              <a:rPr sz="1200" b="1" dirty="0">
                <a:solidFill>
                  <a:srgbClr val="6F2F9F"/>
                </a:solidFill>
                <a:latin typeface="Calibri"/>
                <a:cs typeface="Calibri"/>
              </a:rPr>
              <a:t>EM</a:t>
            </a:r>
            <a:r>
              <a:rPr sz="12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6F2F9F"/>
                </a:solidFill>
                <a:latin typeface="Calibri"/>
                <a:cs typeface="Calibri"/>
              </a:rPr>
              <a:t>can charge</a:t>
            </a:r>
            <a:r>
              <a:rPr sz="12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6F2F9F"/>
                </a:solidFill>
                <a:latin typeface="Calibri"/>
                <a:cs typeface="Calibri"/>
              </a:rPr>
              <a:t>traction</a:t>
            </a:r>
            <a:r>
              <a:rPr sz="12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6F2F9F"/>
                </a:solidFill>
                <a:latin typeface="Calibri"/>
                <a:cs typeface="Calibri"/>
              </a:rPr>
              <a:t>battery</a:t>
            </a:r>
            <a:r>
              <a:rPr sz="12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6F2F9F"/>
                </a:solidFill>
                <a:latin typeface="Calibri"/>
                <a:cs typeface="Calibri"/>
              </a:rPr>
              <a:t>in </a:t>
            </a:r>
            <a:r>
              <a:rPr sz="1200" b="1" spc="-10" dirty="0">
                <a:solidFill>
                  <a:srgbClr val="6F2F9F"/>
                </a:solidFill>
                <a:latin typeface="Calibri"/>
                <a:cs typeface="Calibri"/>
              </a:rPr>
              <a:t>generator</a:t>
            </a:r>
            <a:r>
              <a:rPr sz="12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6F2F9F"/>
                </a:solidFill>
                <a:latin typeface="Calibri"/>
                <a:cs typeface="Calibri"/>
              </a:rPr>
              <a:t>mode </a:t>
            </a:r>
            <a:r>
              <a:rPr sz="1200" b="1" dirty="0">
                <a:solidFill>
                  <a:srgbClr val="00AF50"/>
                </a:solidFill>
                <a:latin typeface="Calibri"/>
                <a:cs typeface="Calibri"/>
              </a:rPr>
              <a:t>ICE</a:t>
            </a:r>
            <a:r>
              <a:rPr sz="12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AF50"/>
                </a:solidFill>
                <a:latin typeface="Calibri"/>
                <a:cs typeface="Calibri"/>
              </a:rPr>
              <a:t>maximum</a:t>
            </a:r>
            <a:r>
              <a:rPr sz="12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AF50"/>
                </a:solidFill>
                <a:latin typeface="Calibri"/>
                <a:cs typeface="Calibri"/>
              </a:rPr>
              <a:t>efficiency</a:t>
            </a:r>
            <a:r>
              <a:rPr sz="12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AF50"/>
                </a:solidFill>
                <a:latin typeface="Calibri"/>
                <a:cs typeface="Calibri"/>
              </a:rPr>
              <a:t>is</a:t>
            </a:r>
            <a:r>
              <a:rPr sz="12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AF50"/>
                </a:solidFill>
                <a:latin typeface="Calibri"/>
                <a:cs typeface="Calibri"/>
              </a:rPr>
              <a:t>rarely</a:t>
            </a:r>
            <a:r>
              <a:rPr sz="12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AF50"/>
                </a:solidFill>
                <a:latin typeface="Calibri"/>
                <a:cs typeface="Calibri"/>
              </a:rPr>
              <a:t>utilized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22576" y="2382879"/>
            <a:ext cx="7864475" cy="3712845"/>
            <a:chOff x="2322576" y="2382879"/>
            <a:chExt cx="7864475" cy="3712845"/>
          </a:xfrm>
        </p:grpSpPr>
        <p:sp>
          <p:nvSpPr>
            <p:cNvPr id="8" name="object 8"/>
            <p:cNvSpPr/>
            <p:nvPr/>
          </p:nvSpPr>
          <p:spPr>
            <a:xfrm>
              <a:off x="6426708" y="3550920"/>
              <a:ext cx="3162300" cy="1191895"/>
            </a:xfrm>
            <a:custGeom>
              <a:avLst/>
              <a:gdLst/>
              <a:ahLst/>
              <a:cxnLst/>
              <a:rect l="l" t="t" r="r" b="b"/>
              <a:pathLst>
                <a:path w="3162300" h="1191895">
                  <a:moveTo>
                    <a:pt x="3156203" y="6095"/>
                  </a:moveTo>
                  <a:lnTo>
                    <a:pt x="3156203" y="277367"/>
                  </a:lnTo>
                </a:path>
                <a:path w="3162300" h="1191895">
                  <a:moveTo>
                    <a:pt x="0" y="1176527"/>
                  </a:moveTo>
                  <a:lnTo>
                    <a:pt x="0" y="1176527"/>
                  </a:lnTo>
                  <a:lnTo>
                    <a:pt x="2915" y="61357"/>
                  </a:lnTo>
                  <a:lnTo>
                    <a:pt x="3047" y="10667"/>
                  </a:lnTo>
                </a:path>
                <a:path w="3162300" h="1191895">
                  <a:moveTo>
                    <a:pt x="7619" y="1176527"/>
                  </a:moveTo>
                  <a:lnTo>
                    <a:pt x="800099" y="1185671"/>
                  </a:lnTo>
                </a:path>
                <a:path w="3162300" h="1191895">
                  <a:moveTo>
                    <a:pt x="6095" y="0"/>
                  </a:moveTo>
                  <a:lnTo>
                    <a:pt x="3162299" y="3047"/>
                  </a:lnTo>
                </a:path>
                <a:path w="3162300" h="1191895">
                  <a:moveTo>
                    <a:pt x="789432" y="1191767"/>
                  </a:moveTo>
                  <a:lnTo>
                    <a:pt x="821396" y="1166160"/>
                  </a:lnTo>
                  <a:lnTo>
                    <a:pt x="854460" y="1140068"/>
                  </a:lnTo>
                  <a:lnTo>
                    <a:pt x="889739" y="1113007"/>
                  </a:lnTo>
                  <a:lnTo>
                    <a:pt x="928348" y="1084494"/>
                  </a:lnTo>
                  <a:lnTo>
                    <a:pt x="971403" y="1054043"/>
                  </a:lnTo>
                  <a:lnTo>
                    <a:pt x="1020018" y="1021171"/>
                  </a:lnTo>
                  <a:lnTo>
                    <a:pt x="1075309" y="985392"/>
                  </a:lnTo>
                  <a:lnTo>
                    <a:pt x="1111388" y="962517"/>
                  </a:lnTo>
                  <a:lnTo>
                    <a:pt x="1150508" y="937815"/>
                  </a:lnTo>
                  <a:lnTo>
                    <a:pt x="1192244" y="911637"/>
                  </a:lnTo>
                  <a:lnTo>
                    <a:pt x="1236170" y="884338"/>
                  </a:lnTo>
                  <a:lnTo>
                    <a:pt x="1281863" y="856270"/>
                  </a:lnTo>
                  <a:lnTo>
                    <a:pt x="1328896" y="827785"/>
                  </a:lnTo>
                  <a:lnTo>
                    <a:pt x="1376844" y="799238"/>
                  </a:lnTo>
                  <a:lnTo>
                    <a:pt x="1425283" y="770979"/>
                  </a:lnTo>
                  <a:lnTo>
                    <a:pt x="1473787" y="743362"/>
                  </a:lnTo>
                  <a:lnTo>
                    <a:pt x="1521931" y="716740"/>
                  </a:lnTo>
                  <a:lnTo>
                    <a:pt x="1569290" y="691466"/>
                  </a:lnTo>
                  <a:lnTo>
                    <a:pt x="1615439" y="667892"/>
                  </a:lnTo>
                  <a:lnTo>
                    <a:pt x="1661068" y="645546"/>
                  </a:lnTo>
                  <a:lnTo>
                    <a:pt x="1707078" y="623792"/>
                  </a:lnTo>
                  <a:lnTo>
                    <a:pt x="1753363" y="602648"/>
                  </a:lnTo>
                  <a:lnTo>
                    <a:pt x="1799820" y="582130"/>
                  </a:lnTo>
                  <a:lnTo>
                    <a:pt x="1846342" y="562254"/>
                  </a:lnTo>
                  <a:lnTo>
                    <a:pt x="1892823" y="543036"/>
                  </a:lnTo>
                  <a:lnTo>
                    <a:pt x="1939159" y="524492"/>
                  </a:lnTo>
                  <a:lnTo>
                    <a:pt x="1985245" y="506640"/>
                  </a:lnTo>
                  <a:lnTo>
                    <a:pt x="2030974" y="489495"/>
                  </a:lnTo>
                  <a:lnTo>
                    <a:pt x="2076241" y="473074"/>
                  </a:lnTo>
                  <a:lnTo>
                    <a:pt x="2120941" y="457393"/>
                  </a:lnTo>
                  <a:lnTo>
                    <a:pt x="2164968" y="442467"/>
                  </a:lnTo>
                  <a:lnTo>
                    <a:pt x="2216940" y="425610"/>
                  </a:lnTo>
                  <a:lnTo>
                    <a:pt x="2268092" y="409900"/>
                  </a:lnTo>
                  <a:lnTo>
                    <a:pt x="2318559" y="395279"/>
                  </a:lnTo>
                  <a:lnTo>
                    <a:pt x="2368473" y="381690"/>
                  </a:lnTo>
                  <a:lnTo>
                    <a:pt x="2417968" y="369077"/>
                  </a:lnTo>
                  <a:lnTo>
                    <a:pt x="2467178" y="357383"/>
                  </a:lnTo>
                  <a:lnTo>
                    <a:pt x="2516235" y="346549"/>
                  </a:lnTo>
                  <a:lnTo>
                    <a:pt x="2565272" y="336519"/>
                  </a:lnTo>
                  <a:lnTo>
                    <a:pt x="2614425" y="327236"/>
                  </a:lnTo>
                  <a:lnTo>
                    <a:pt x="2663824" y="318642"/>
                  </a:lnTo>
                  <a:lnTo>
                    <a:pt x="2713314" y="310975"/>
                  </a:lnTo>
                  <a:lnTo>
                    <a:pt x="2762727" y="304426"/>
                  </a:lnTo>
                  <a:lnTo>
                    <a:pt x="2812072" y="298870"/>
                  </a:lnTo>
                  <a:lnTo>
                    <a:pt x="2861355" y="294183"/>
                  </a:lnTo>
                  <a:lnTo>
                    <a:pt x="2910585" y="290242"/>
                  </a:lnTo>
                  <a:lnTo>
                    <a:pt x="2959770" y="286922"/>
                  </a:lnTo>
                  <a:lnTo>
                    <a:pt x="3008917" y="284099"/>
                  </a:lnTo>
                  <a:lnTo>
                    <a:pt x="3058032" y="281648"/>
                  </a:lnTo>
                  <a:lnTo>
                    <a:pt x="3107126" y="279446"/>
                  </a:lnTo>
                  <a:lnTo>
                    <a:pt x="3156203" y="277367"/>
                  </a:lnTo>
                </a:path>
              </a:pathLst>
            </a:custGeom>
            <a:ln w="2857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0400" y="3830878"/>
              <a:ext cx="3176905" cy="2146300"/>
            </a:xfrm>
            <a:custGeom>
              <a:avLst/>
              <a:gdLst/>
              <a:ahLst/>
              <a:cxnLst/>
              <a:rect l="l" t="t" r="r" b="b"/>
              <a:pathLst>
                <a:path w="3176904" h="2146300">
                  <a:moveTo>
                    <a:pt x="67945" y="2057400"/>
                  </a:moveTo>
                  <a:lnTo>
                    <a:pt x="56260" y="2057400"/>
                  </a:lnTo>
                  <a:lnTo>
                    <a:pt x="0" y="2146300"/>
                  </a:lnTo>
                  <a:lnTo>
                    <a:pt x="14097" y="2146300"/>
                  </a:lnTo>
                  <a:lnTo>
                    <a:pt x="8635" y="2133600"/>
                  </a:lnTo>
                  <a:lnTo>
                    <a:pt x="33448" y="2120699"/>
                  </a:lnTo>
                  <a:lnTo>
                    <a:pt x="66675" y="2070100"/>
                  </a:lnTo>
                  <a:lnTo>
                    <a:pt x="68706" y="2070100"/>
                  </a:lnTo>
                  <a:lnTo>
                    <a:pt x="67945" y="2057400"/>
                  </a:lnTo>
                  <a:close/>
                </a:path>
                <a:path w="3176904" h="2146300">
                  <a:moveTo>
                    <a:pt x="33448" y="2120699"/>
                  </a:moveTo>
                  <a:lnTo>
                    <a:pt x="8635" y="2133600"/>
                  </a:lnTo>
                  <a:lnTo>
                    <a:pt x="14097" y="2146300"/>
                  </a:lnTo>
                  <a:lnTo>
                    <a:pt x="16226" y="2145191"/>
                  </a:lnTo>
                  <a:lnTo>
                    <a:pt x="11938" y="2133600"/>
                  </a:lnTo>
                  <a:lnTo>
                    <a:pt x="24976" y="2133600"/>
                  </a:lnTo>
                  <a:lnTo>
                    <a:pt x="33448" y="2120699"/>
                  </a:lnTo>
                  <a:close/>
                </a:path>
                <a:path w="3176904" h="2146300">
                  <a:moveTo>
                    <a:pt x="16226" y="2145191"/>
                  </a:moveTo>
                  <a:lnTo>
                    <a:pt x="14097" y="2146300"/>
                  </a:lnTo>
                  <a:lnTo>
                    <a:pt x="16636" y="2146300"/>
                  </a:lnTo>
                  <a:lnTo>
                    <a:pt x="16226" y="2145191"/>
                  </a:lnTo>
                  <a:close/>
                </a:path>
                <a:path w="3176904" h="2146300">
                  <a:moveTo>
                    <a:pt x="17955" y="2144292"/>
                  </a:moveTo>
                  <a:lnTo>
                    <a:pt x="16226" y="2145191"/>
                  </a:lnTo>
                  <a:lnTo>
                    <a:pt x="16636" y="2146300"/>
                  </a:lnTo>
                  <a:lnTo>
                    <a:pt x="17955" y="2144292"/>
                  </a:lnTo>
                  <a:close/>
                </a:path>
                <a:path w="3176904" h="2146300">
                  <a:moveTo>
                    <a:pt x="32899" y="2136515"/>
                  </a:moveTo>
                  <a:lnTo>
                    <a:pt x="17955" y="2144292"/>
                  </a:lnTo>
                  <a:lnTo>
                    <a:pt x="16636" y="2146300"/>
                  </a:lnTo>
                  <a:lnTo>
                    <a:pt x="103250" y="2146300"/>
                  </a:lnTo>
                  <a:lnTo>
                    <a:pt x="32899" y="2136515"/>
                  </a:lnTo>
                  <a:close/>
                </a:path>
                <a:path w="3176904" h="2146300">
                  <a:moveTo>
                    <a:pt x="11938" y="2133600"/>
                  </a:moveTo>
                  <a:lnTo>
                    <a:pt x="16226" y="2145191"/>
                  </a:lnTo>
                  <a:lnTo>
                    <a:pt x="17955" y="2144292"/>
                  </a:lnTo>
                  <a:lnTo>
                    <a:pt x="23885" y="2135261"/>
                  </a:lnTo>
                  <a:lnTo>
                    <a:pt x="11938" y="2133600"/>
                  </a:lnTo>
                  <a:close/>
                </a:path>
                <a:path w="3176904" h="2146300">
                  <a:moveTo>
                    <a:pt x="23885" y="2135261"/>
                  </a:moveTo>
                  <a:lnTo>
                    <a:pt x="17955" y="2144292"/>
                  </a:lnTo>
                  <a:lnTo>
                    <a:pt x="32899" y="2136515"/>
                  </a:lnTo>
                  <a:lnTo>
                    <a:pt x="23885" y="2135261"/>
                  </a:lnTo>
                  <a:close/>
                </a:path>
                <a:path w="3176904" h="2146300">
                  <a:moveTo>
                    <a:pt x="1497838" y="1625600"/>
                  </a:moveTo>
                  <a:lnTo>
                    <a:pt x="1393063" y="1625600"/>
                  </a:lnTo>
                  <a:lnTo>
                    <a:pt x="1344295" y="1638300"/>
                  </a:lnTo>
                  <a:lnTo>
                    <a:pt x="1250442" y="1663700"/>
                  </a:lnTo>
                  <a:lnTo>
                    <a:pt x="1158494" y="1676400"/>
                  </a:lnTo>
                  <a:lnTo>
                    <a:pt x="979551" y="1727200"/>
                  </a:lnTo>
                  <a:lnTo>
                    <a:pt x="892428" y="1765300"/>
                  </a:lnTo>
                  <a:lnTo>
                    <a:pt x="722249" y="1816100"/>
                  </a:lnTo>
                  <a:lnTo>
                    <a:pt x="638809" y="1854200"/>
                  </a:lnTo>
                  <a:lnTo>
                    <a:pt x="556386" y="1879600"/>
                  </a:lnTo>
                  <a:lnTo>
                    <a:pt x="313944" y="1993900"/>
                  </a:lnTo>
                  <a:lnTo>
                    <a:pt x="155194" y="2057400"/>
                  </a:lnTo>
                  <a:lnTo>
                    <a:pt x="33448" y="2120699"/>
                  </a:lnTo>
                  <a:lnTo>
                    <a:pt x="23885" y="2135261"/>
                  </a:lnTo>
                  <a:lnTo>
                    <a:pt x="32899" y="2136515"/>
                  </a:lnTo>
                  <a:lnTo>
                    <a:pt x="160527" y="2070100"/>
                  </a:lnTo>
                  <a:lnTo>
                    <a:pt x="319277" y="2006600"/>
                  </a:lnTo>
                  <a:lnTo>
                    <a:pt x="479932" y="1930400"/>
                  </a:lnTo>
                  <a:lnTo>
                    <a:pt x="561340" y="1892300"/>
                  </a:lnTo>
                  <a:lnTo>
                    <a:pt x="643508" y="1866900"/>
                  </a:lnTo>
                  <a:lnTo>
                    <a:pt x="726694" y="1828800"/>
                  </a:lnTo>
                  <a:lnTo>
                    <a:pt x="811022" y="1803400"/>
                  </a:lnTo>
                  <a:lnTo>
                    <a:pt x="896493" y="1778000"/>
                  </a:lnTo>
                  <a:lnTo>
                    <a:pt x="983360" y="1739900"/>
                  </a:lnTo>
                  <a:lnTo>
                    <a:pt x="1071752" y="1714500"/>
                  </a:lnTo>
                  <a:lnTo>
                    <a:pt x="1161669" y="1689100"/>
                  </a:lnTo>
                  <a:lnTo>
                    <a:pt x="1253363" y="1676400"/>
                  </a:lnTo>
                  <a:lnTo>
                    <a:pt x="1253235" y="1676400"/>
                  </a:lnTo>
                  <a:lnTo>
                    <a:pt x="1346961" y="1651000"/>
                  </a:lnTo>
                  <a:lnTo>
                    <a:pt x="1346707" y="1651000"/>
                  </a:lnTo>
                  <a:lnTo>
                    <a:pt x="1395222" y="1638300"/>
                  </a:lnTo>
                  <a:lnTo>
                    <a:pt x="1445386" y="1638300"/>
                  </a:lnTo>
                  <a:lnTo>
                    <a:pt x="1497838" y="1625600"/>
                  </a:lnTo>
                  <a:close/>
                </a:path>
                <a:path w="3176904" h="2146300">
                  <a:moveTo>
                    <a:pt x="24976" y="2133600"/>
                  </a:moveTo>
                  <a:lnTo>
                    <a:pt x="11938" y="2133600"/>
                  </a:lnTo>
                  <a:lnTo>
                    <a:pt x="23885" y="2135261"/>
                  </a:lnTo>
                  <a:lnTo>
                    <a:pt x="24976" y="2133600"/>
                  </a:lnTo>
                  <a:close/>
                </a:path>
                <a:path w="3176904" h="2146300">
                  <a:moveTo>
                    <a:pt x="1664843" y="1612900"/>
                  </a:moveTo>
                  <a:lnTo>
                    <a:pt x="1496441" y="1612900"/>
                  </a:lnTo>
                  <a:lnTo>
                    <a:pt x="1443863" y="1625600"/>
                  </a:lnTo>
                  <a:lnTo>
                    <a:pt x="1607566" y="1625600"/>
                  </a:lnTo>
                  <a:lnTo>
                    <a:pt x="1664843" y="1612900"/>
                  </a:lnTo>
                  <a:close/>
                </a:path>
                <a:path w="3176904" h="2146300">
                  <a:moveTo>
                    <a:pt x="2616961" y="1612900"/>
                  </a:moveTo>
                  <a:lnTo>
                    <a:pt x="2149729" y="1612900"/>
                  </a:lnTo>
                  <a:lnTo>
                    <a:pt x="2271903" y="1625600"/>
                  </a:lnTo>
                  <a:lnTo>
                    <a:pt x="2562732" y="1625600"/>
                  </a:lnTo>
                  <a:lnTo>
                    <a:pt x="2616961" y="1612900"/>
                  </a:lnTo>
                  <a:close/>
                </a:path>
                <a:path w="3176904" h="2146300">
                  <a:moveTo>
                    <a:pt x="2149982" y="1600200"/>
                  </a:moveTo>
                  <a:lnTo>
                    <a:pt x="1664207" y="1600200"/>
                  </a:lnTo>
                  <a:lnTo>
                    <a:pt x="1606930" y="1612900"/>
                  </a:lnTo>
                  <a:lnTo>
                    <a:pt x="2272156" y="1612900"/>
                  </a:lnTo>
                  <a:lnTo>
                    <a:pt x="2149982" y="1600200"/>
                  </a:lnTo>
                  <a:close/>
                </a:path>
                <a:path w="3176904" h="2146300">
                  <a:moveTo>
                    <a:pt x="2768219" y="1600200"/>
                  </a:moveTo>
                  <a:lnTo>
                    <a:pt x="2616454" y="1600200"/>
                  </a:lnTo>
                  <a:lnTo>
                    <a:pt x="2562352" y="1612900"/>
                  </a:lnTo>
                  <a:lnTo>
                    <a:pt x="2719831" y="1612900"/>
                  </a:lnTo>
                  <a:lnTo>
                    <a:pt x="2768219" y="1600200"/>
                  </a:lnTo>
                  <a:close/>
                </a:path>
                <a:path w="3176904" h="2146300">
                  <a:moveTo>
                    <a:pt x="2857880" y="1587500"/>
                  </a:moveTo>
                  <a:lnTo>
                    <a:pt x="2766822" y="1587500"/>
                  </a:lnTo>
                  <a:lnTo>
                    <a:pt x="2718561" y="1600200"/>
                  </a:lnTo>
                  <a:lnTo>
                    <a:pt x="2814320" y="1600200"/>
                  </a:lnTo>
                  <a:lnTo>
                    <a:pt x="2857880" y="1587500"/>
                  </a:lnTo>
                  <a:close/>
                </a:path>
                <a:path w="3176904" h="2146300">
                  <a:moveTo>
                    <a:pt x="3045459" y="1511300"/>
                  </a:moveTo>
                  <a:lnTo>
                    <a:pt x="3025648" y="1511300"/>
                  </a:lnTo>
                  <a:lnTo>
                    <a:pt x="2997834" y="1536700"/>
                  </a:lnTo>
                  <a:lnTo>
                    <a:pt x="2998343" y="1536700"/>
                  </a:lnTo>
                  <a:lnTo>
                    <a:pt x="2966974" y="1549400"/>
                  </a:lnTo>
                  <a:lnTo>
                    <a:pt x="2967354" y="1549400"/>
                  </a:lnTo>
                  <a:lnTo>
                    <a:pt x="2932810" y="1562100"/>
                  </a:lnTo>
                  <a:lnTo>
                    <a:pt x="2933192" y="1562100"/>
                  </a:lnTo>
                  <a:lnTo>
                    <a:pt x="2895473" y="1574800"/>
                  </a:lnTo>
                  <a:lnTo>
                    <a:pt x="2855468" y="1574800"/>
                  </a:lnTo>
                  <a:lnTo>
                    <a:pt x="2812160" y="1587500"/>
                  </a:lnTo>
                  <a:lnTo>
                    <a:pt x="2898902" y="1587500"/>
                  </a:lnTo>
                  <a:lnTo>
                    <a:pt x="2937002" y="1574800"/>
                  </a:lnTo>
                  <a:lnTo>
                    <a:pt x="2972054" y="1562100"/>
                  </a:lnTo>
                  <a:lnTo>
                    <a:pt x="3004057" y="1549400"/>
                  </a:lnTo>
                  <a:lnTo>
                    <a:pt x="3032379" y="1524000"/>
                  </a:lnTo>
                  <a:lnTo>
                    <a:pt x="3045459" y="1511300"/>
                  </a:lnTo>
                  <a:close/>
                </a:path>
                <a:path w="3176904" h="2146300">
                  <a:moveTo>
                    <a:pt x="3132708" y="1371600"/>
                  </a:moveTo>
                  <a:lnTo>
                    <a:pt x="3120517" y="1409700"/>
                  </a:lnTo>
                  <a:lnTo>
                    <a:pt x="3120771" y="1409700"/>
                  </a:lnTo>
                  <a:lnTo>
                    <a:pt x="3113785" y="1422400"/>
                  </a:lnTo>
                  <a:lnTo>
                    <a:pt x="3113913" y="1422400"/>
                  </a:lnTo>
                  <a:lnTo>
                    <a:pt x="3106420" y="1435100"/>
                  </a:lnTo>
                  <a:lnTo>
                    <a:pt x="3098546" y="1447800"/>
                  </a:lnTo>
                  <a:lnTo>
                    <a:pt x="3089909" y="1460500"/>
                  </a:lnTo>
                  <a:lnTo>
                    <a:pt x="3081020" y="1460500"/>
                  </a:lnTo>
                  <a:lnTo>
                    <a:pt x="3070986" y="1473200"/>
                  </a:lnTo>
                  <a:lnTo>
                    <a:pt x="3071241" y="1473200"/>
                  </a:lnTo>
                  <a:lnTo>
                    <a:pt x="3060573" y="1485900"/>
                  </a:lnTo>
                  <a:lnTo>
                    <a:pt x="3060827" y="1485900"/>
                  </a:lnTo>
                  <a:lnTo>
                    <a:pt x="3049524" y="1498600"/>
                  </a:lnTo>
                  <a:lnTo>
                    <a:pt x="3049778" y="1498600"/>
                  </a:lnTo>
                  <a:lnTo>
                    <a:pt x="3037713" y="1511300"/>
                  </a:lnTo>
                  <a:lnTo>
                    <a:pt x="3057779" y="1511300"/>
                  </a:lnTo>
                  <a:lnTo>
                    <a:pt x="3090545" y="1473200"/>
                  </a:lnTo>
                  <a:lnTo>
                    <a:pt x="3117342" y="1435100"/>
                  </a:lnTo>
                  <a:lnTo>
                    <a:pt x="3144520" y="1384300"/>
                  </a:lnTo>
                  <a:lnTo>
                    <a:pt x="3132581" y="1384300"/>
                  </a:lnTo>
                  <a:lnTo>
                    <a:pt x="3132708" y="1371600"/>
                  </a:lnTo>
                  <a:close/>
                </a:path>
                <a:path w="3176904" h="2146300">
                  <a:moveTo>
                    <a:pt x="2533904" y="0"/>
                  </a:moveTo>
                  <a:lnTo>
                    <a:pt x="2526919" y="12700"/>
                  </a:lnTo>
                  <a:lnTo>
                    <a:pt x="2602610" y="63500"/>
                  </a:lnTo>
                  <a:lnTo>
                    <a:pt x="2639949" y="88900"/>
                  </a:lnTo>
                  <a:lnTo>
                    <a:pt x="2676779" y="114300"/>
                  </a:lnTo>
                  <a:lnTo>
                    <a:pt x="2712720" y="139700"/>
                  </a:lnTo>
                  <a:lnTo>
                    <a:pt x="2747899" y="165100"/>
                  </a:lnTo>
                  <a:lnTo>
                    <a:pt x="2781934" y="190500"/>
                  </a:lnTo>
                  <a:lnTo>
                    <a:pt x="2781680" y="190500"/>
                  </a:lnTo>
                  <a:lnTo>
                    <a:pt x="2814828" y="215900"/>
                  </a:lnTo>
                  <a:lnTo>
                    <a:pt x="2814574" y="215900"/>
                  </a:lnTo>
                  <a:lnTo>
                    <a:pt x="2846197" y="254000"/>
                  </a:lnTo>
                  <a:lnTo>
                    <a:pt x="2845943" y="254000"/>
                  </a:lnTo>
                  <a:lnTo>
                    <a:pt x="2876042" y="279400"/>
                  </a:lnTo>
                  <a:lnTo>
                    <a:pt x="2875788" y="279400"/>
                  </a:lnTo>
                  <a:lnTo>
                    <a:pt x="2904108" y="317500"/>
                  </a:lnTo>
                  <a:lnTo>
                    <a:pt x="2903854" y="317500"/>
                  </a:lnTo>
                  <a:lnTo>
                    <a:pt x="2930271" y="355600"/>
                  </a:lnTo>
                  <a:lnTo>
                    <a:pt x="2942463" y="368300"/>
                  </a:lnTo>
                  <a:lnTo>
                    <a:pt x="2942335" y="368300"/>
                  </a:lnTo>
                  <a:lnTo>
                    <a:pt x="2954274" y="393700"/>
                  </a:lnTo>
                  <a:lnTo>
                    <a:pt x="2965450" y="406400"/>
                  </a:lnTo>
                  <a:lnTo>
                    <a:pt x="2976118" y="431800"/>
                  </a:lnTo>
                  <a:lnTo>
                    <a:pt x="2986024" y="444500"/>
                  </a:lnTo>
                  <a:lnTo>
                    <a:pt x="2995422" y="469900"/>
                  </a:lnTo>
                  <a:lnTo>
                    <a:pt x="3004184" y="495300"/>
                  </a:lnTo>
                  <a:lnTo>
                    <a:pt x="3020314" y="546100"/>
                  </a:lnTo>
                  <a:lnTo>
                    <a:pt x="3029077" y="571500"/>
                  </a:lnTo>
                  <a:lnTo>
                    <a:pt x="3038221" y="596900"/>
                  </a:lnTo>
                  <a:lnTo>
                    <a:pt x="3048000" y="622300"/>
                  </a:lnTo>
                  <a:lnTo>
                    <a:pt x="3057905" y="660400"/>
                  </a:lnTo>
                  <a:lnTo>
                    <a:pt x="3067811" y="685800"/>
                  </a:lnTo>
                  <a:lnTo>
                    <a:pt x="3077972" y="723900"/>
                  </a:lnTo>
                  <a:lnTo>
                    <a:pt x="3088131" y="749300"/>
                  </a:lnTo>
                  <a:lnTo>
                    <a:pt x="3098038" y="787400"/>
                  </a:lnTo>
                  <a:lnTo>
                    <a:pt x="3097910" y="787400"/>
                  </a:lnTo>
                  <a:lnTo>
                    <a:pt x="3107563" y="825500"/>
                  </a:lnTo>
                  <a:lnTo>
                    <a:pt x="3116833" y="863600"/>
                  </a:lnTo>
                  <a:lnTo>
                    <a:pt x="3125470" y="901700"/>
                  </a:lnTo>
                  <a:lnTo>
                    <a:pt x="3133471" y="939800"/>
                  </a:lnTo>
                  <a:lnTo>
                    <a:pt x="3140964" y="965200"/>
                  </a:lnTo>
                  <a:lnTo>
                    <a:pt x="3147441" y="1003300"/>
                  </a:lnTo>
                  <a:lnTo>
                    <a:pt x="3153029" y="1041400"/>
                  </a:lnTo>
                  <a:lnTo>
                    <a:pt x="3157474" y="1079500"/>
                  </a:lnTo>
                  <a:lnTo>
                    <a:pt x="3160903" y="1117600"/>
                  </a:lnTo>
                  <a:lnTo>
                    <a:pt x="3162934" y="1155700"/>
                  </a:lnTo>
                  <a:lnTo>
                    <a:pt x="3163697" y="1181100"/>
                  </a:lnTo>
                  <a:lnTo>
                    <a:pt x="3162807" y="1219200"/>
                  </a:lnTo>
                  <a:lnTo>
                    <a:pt x="3160395" y="1257300"/>
                  </a:lnTo>
                  <a:lnTo>
                    <a:pt x="3156330" y="1282700"/>
                  </a:lnTo>
                  <a:lnTo>
                    <a:pt x="3150361" y="1320800"/>
                  </a:lnTo>
                  <a:lnTo>
                    <a:pt x="3150489" y="1320800"/>
                  </a:lnTo>
                  <a:lnTo>
                    <a:pt x="3142488" y="1346200"/>
                  </a:lnTo>
                  <a:lnTo>
                    <a:pt x="3132581" y="1384300"/>
                  </a:lnTo>
                  <a:lnTo>
                    <a:pt x="3144520" y="1384300"/>
                  </a:lnTo>
                  <a:lnTo>
                    <a:pt x="3154679" y="1358900"/>
                  </a:lnTo>
                  <a:lnTo>
                    <a:pt x="3162807" y="1320800"/>
                  </a:lnTo>
                  <a:lnTo>
                    <a:pt x="3168904" y="1295400"/>
                  </a:lnTo>
                  <a:lnTo>
                    <a:pt x="3173095" y="1257300"/>
                  </a:lnTo>
                  <a:lnTo>
                    <a:pt x="3175507" y="1219200"/>
                  </a:lnTo>
                  <a:lnTo>
                    <a:pt x="3176397" y="1181100"/>
                  </a:lnTo>
                  <a:lnTo>
                    <a:pt x="3175634" y="1155700"/>
                  </a:lnTo>
                  <a:lnTo>
                    <a:pt x="3173603" y="1117600"/>
                  </a:lnTo>
                  <a:lnTo>
                    <a:pt x="3170174" y="1079500"/>
                  </a:lnTo>
                  <a:lnTo>
                    <a:pt x="3165602" y="1041400"/>
                  </a:lnTo>
                  <a:lnTo>
                    <a:pt x="3160014" y="1003300"/>
                  </a:lnTo>
                  <a:lnTo>
                    <a:pt x="3153409" y="965200"/>
                  </a:lnTo>
                  <a:lnTo>
                    <a:pt x="3145917" y="927100"/>
                  </a:lnTo>
                  <a:lnTo>
                    <a:pt x="3137789" y="889000"/>
                  </a:lnTo>
                  <a:lnTo>
                    <a:pt x="3129153" y="863600"/>
                  </a:lnTo>
                  <a:lnTo>
                    <a:pt x="3119881" y="825500"/>
                  </a:lnTo>
                  <a:lnTo>
                    <a:pt x="3110229" y="787400"/>
                  </a:lnTo>
                  <a:lnTo>
                    <a:pt x="3100324" y="749300"/>
                  </a:lnTo>
                  <a:lnTo>
                    <a:pt x="3090164" y="723900"/>
                  </a:lnTo>
                  <a:lnTo>
                    <a:pt x="3080004" y="685800"/>
                  </a:lnTo>
                  <a:lnTo>
                    <a:pt x="3069971" y="647700"/>
                  </a:lnTo>
                  <a:lnTo>
                    <a:pt x="3060065" y="622300"/>
                  </a:lnTo>
                  <a:lnTo>
                    <a:pt x="3050285" y="596900"/>
                  </a:lnTo>
                  <a:lnTo>
                    <a:pt x="3041015" y="558800"/>
                  </a:lnTo>
                  <a:lnTo>
                    <a:pt x="3032252" y="533400"/>
                  </a:lnTo>
                  <a:lnTo>
                    <a:pt x="3024251" y="508000"/>
                  </a:lnTo>
                  <a:lnTo>
                    <a:pt x="3015996" y="495300"/>
                  </a:lnTo>
                  <a:lnTo>
                    <a:pt x="3007105" y="469900"/>
                  </a:lnTo>
                  <a:lnTo>
                    <a:pt x="2997580" y="444500"/>
                  </a:lnTo>
                  <a:lnTo>
                    <a:pt x="2987421" y="419100"/>
                  </a:lnTo>
                  <a:lnTo>
                    <a:pt x="2976499" y="406400"/>
                  </a:lnTo>
                  <a:lnTo>
                    <a:pt x="2965196" y="381000"/>
                  </a:lnTo>
                  <a:lnTo>
                    <a:pt x="2953130" y="368300"/>
                  </a:lnTo>
                  <a:lnTo>
                    <a:pt x="2940684" y="342900"/>
                  </a:lnTo>
                  <a:lnTo>
                    <a:pt x="2914015" y="304800"/>
                  </a:lnTo>
                  <a:lnTo>
                    <a:pt x="2885567" y="266700"/>
                  </a:lnTo>
                  <a:lnTo>
                    <a:pt x="2855214" y="241300"/>
                  </a:lnTo>
                  <a:lnTo>
                    <a:pt x="2823336" y="203200"/>
                  </a:lnTo>
                  <a:lnTo>
                    <a:pt x="2790063" y="177800"/>
                  </a:lnTo>
                  <a:lnTo>
                    <a:pt x="2755773" y="152400"/>
                  </a:lnTo>
                  <a:lnTo>
                    <a:pt x="2720213" y="127000"/>
                  </a:lnTo>
                  <a:lnTo>
                    <a:pt x="2684018" y="101600"/>
                  </a:lnTo>
                  <a:lnTo>
                    <a:pt x="2647060" y="76200"/>
                  </a:lnTo>
                  <a:lnTo>
                    <a:pt x="253390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9097" y="2998080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7641" y="93480"/>
                  </a:moveTo>
                  <a:lnTo>
                    <a:pt x="28645" y="54351"/>
                  </a:lnTo>
                  <a:lnTo>
                    <a:pt x="59695" y="24782"/>
                  </a:lnTo>
                  <a:lnTo>
                    <a:pt x="97883" y="6191"/>
                  </a:lnTo>
                  <a:lnTo>
                    <a:pt x="140302" y="0"/>
                  </a:lnTo>
                  <a:lnTo>
                    <a:pt x="184044" y="7628"/>
                  </a:lnTo>
                  <a:lnTo>
                    <a:pt x="223110" y="28631"/>
                  </a:lnTo>
                  <a:lnTo>
                    <a:pt x="252642" y="59681"/>
                  </a:lnTo>
                  <a:lnTo>
                    <a:pt x="271214" y="97870"/>
                  </a:lnTo>
                  <a:lnTo>
                    <a:pt x="277398" y="140289"/>
                  </a:lnTo>
                  <a:lnTo>
                    <a:pt x="269769" y="184031"/>
                  </a:lnTo>
                  <a:lnTo>
                    <a:pt x="248765" y="223146"/>
                  </a:lnTo>
                  <a:lnTo>
                    <a:pt x="217715" y="252684"/>
                  </a:lnTo>
                  <a:lnTo>
                    <a:pt x="179527" y="271237"/>
                  </a:lnTo>
                  <a:lnTo>
                    <a:pt x="137108" y="277397"/>
                  </a:lnTo>
                  <a:lnTo>
                    <a:pt x="93366" y="269756"/>
                  </a:lnTo>
                  <a:lnTo>
                    <a:pt x="54251" y="248765"/>
                  </a:lnTo>
                  <a:lnTo>
                    <a:pt x="24713" y="217747"/>
                  </a:lnTo>
                  <a:lnTo>
                    <a:pt x="6160" y="179596"/>
                  </a:lnTo>
                  <a:lnTo>
                    <a:pt x="0" y="137208"/>
                  </a:lnTo>
                  <a:lnTo>
                    <a:pt x="7641" y="93480"/>
                  </a:lnTo>
                  <a:close/>
                </a:path>
              </a:pathLst>
            </a:custGeom>
            <a:ln w="126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9535" y="3130169"/>
              <a:ext cx="1010285" cy="2495550"/>
            </a:xfrm>
            <a:custGeom>
              <a:avLst/>
              <a:gdLst/>
              <a:ahLst/>
              <a:cxnLst/>
              <a:rect l="l" t="t" r="r" b="b"/>
              <a:pathLst>
                <a:path w="1010284" h="2495550">
                  <a:moveTo>
                    <a:pt x="7747" y="2395346"/>
                  </a:moveTo>
                  <a:lnTo>
                    <a:pt x="4572" y="2396743"/>
                  </a:lnTo>
                  <a:lnTo>
                    <a:pt x="1397" y="2398267"/>
                  </a:lnTo>
                  <a:lnTo>
                    <a:pt x="0" y="2402078"/>
                  </a:lnTo>
                  <a:lnTo>
                    <a:pt x="1524" y="2405253"/>
                  </a:lnTo>
                  <a:lnTo>
                    <a:pt x="43561" y="2494940"/>
                  </a:lnTo>
                  <a:lnTo>
                    <a:pt x="52033" y="2483015"/>
                  </a:lnTo>
                  <a:lnTo>
                    <a:pt x="51053" y="2483015"/>
                  </a:lnTo>
                  <a:lnTo>
                    <a:pt x="38353" y="2481770"/>
                  </a:lnTo>
                  <a:lnTo>
                    <a:pt x="39401" y="2469832"/>
                  </a:lnTo>
                  <a:lnTo>
                    <a:pt x="40388" y="2459850"/>
                  </a:lnTo>
                  <a:lnTo>
                    <a:pt x="40499" y="2458534"/>
                  </a:lnTo>
                  <a:lnTo>
                    <a:pt x="12953" y="2399791"/>
                  </a:lnTo>
                  <a:lnTo>
                    <a:pt x="11429" y="2396616"/>
                  </a:lnTo>
                  <a:lnTo>
                    <a:pt x="7747" y="2395346"/>
                  </a:lnTo>
                  <a:close/>
                </a:path>
                <a:path w="1010284" h="2495550">
                  <a:moveTo>
                    <a:pt x="40499" y="2458534"/>
                  </a:moveTo>
                  <a:lnTo>
                    <a:pt x="39267" y="2471305"/>
                  </a:lnTo>
                  <a:lnTo>
                    <a:pt x="38353" y="2481770"/>
                  </a:lnTo>
                  <a:lnTo>
                    <a:pt x="51053" y="2483015"/>
                  </a:lnTo>
                  <a:lnTo>
                    <a:pt x="51325" y="2479687"/>
                  </a:lnTo>
                  <a:lnTo>
                    <a:pt x="50418" y="2479687"/>
                  </a:lnTo>
                  <a:lnTo>
                    <a:pt x="39497" y="2478709"/>
                  </a:lnTo>
                  <a:lnTo>
                    <a:pt x="45797" y="2469832"/>
                  </a:lnTo>
                  <a:lnTo>
                    <a:pt x="40499" y="2458534"/>
                  </a:lnTo>
                  <a:close/>
                </a:path>
                <a:path w="1010284" h="2495550">
                  <a:moveTo>
                    <a:pt x="96519" y="2403220"/>
                  </a:moveTo>
                  <a:lnTo>
                    <a:pt x="92583" y="2403982"/>
                  </a:lnTo>
                  <a:lnTo>
                    <a:pt x="90550" y="2406777"/>
                  </a:lnTo>
                  <a:lnTo>
                    <a:pt x="53223" y="2459369"/>
                  </a:lnTo>
                  <a:lnTo>
                    <a:pt x="53086" y="2461005"/>
                  </a:lnTo>
                  <a:lnTo>
                    <a:pt x="52069" y="2471305"/>
                  </a:lnTo>
                  <a:lnTo>
                    <a:pt x="51053" y="2483015"/>
                  </a:lnTo>
                  <a:lnTo>
                    <a:pt x="52033" y="2483015"/>
                  </a:lnTo>
                  <a:lnTo>
                    <a:pt x="100964" y="2414142"/>
                  </a:lnTo>
                  <a:lnTo>
                    <a:pt x="102996" y="2411221"/>
                  </a:lnTo>
                  <a:lnTo>
                    <a:pt x="102235" y="2407284"/>
                  </a:lnTo>
                  <a:lnTo>
                    <a:pt x="99440" y="2405253"/>
                  </a:lnTo>
                  <a:lnTo>
                    <a:pt x="96519" y="2403220"/>
                  </a:lnTo>
                  <a:close/>
                </a:path>
                <a:path w="1010284" h="2495550">
                  <a:moveTo>
                    <a:pt x="45797" y="2469832"/>
                  </a:moveTo>
                  <a:lnTo>
                    <a:pt x="39497" y="2478709"/>
                  </a:lnTo>
                  <a:lnTo>
                    <a:pt x="50418" y="2479687"/>
                  </a:lnTo>
                  <a:lnTo>
                    <a:pt x="45797" y="2469832"/>
                  </a:lnTo>
                  <a:close/>
                </a:path>
                <a:path w="1010284" h="2495550">
                  <a:moveTo>
                    <a:pt x="53223" y="2459369"/>
                  </a:moveTo>
                  <a:lnTo>
                    <a:pt x="45797" y="2469832"/>
                  </a:lnTo>
                  <a:lnTo>
                    <a:pt x="50418" y="2479687"/>
                  </a:lnTo>
                  <a:lnTo>
                    <a:pt x="51325" y="2479687"/>
                  </a:lnTo>
                  <a:lnTo>
                    <a:pt x="52215" y="2469832"/>
                  </a:lnTo>
                  <a:lnTo>
                    <a:pt x="53086" y="2461005"/>
                  </a:lnTo>
                  <a:lnTo>
                    <a:pt x="53223" y="2459369"/>
                  </a:lnTo>
                  <a:close/>
                </a:path>
                <a:path w="1010284" h="2495550">
                  <a:moveTo>
                    <a:pt x="38607" y="2478671"/>
                  </a:moveTo>
                  <a:close/>
                </a:path>
                <a:path w="1010284" h="2495550">
                  <a:moveTo>
                    <a:pt x="38613" y="2478671"/>
                  </a:moveTo>
                  <a:close/>
                </a:path>
                <a:path w="1010284" h="2495550">
                  <a:moveTo>
                    <a:pt x="52069" y="2471280"/>
                  </a:moveTo>
                  <a:close/>
                </a:path>
                <a:path w="1010284" h="2495550">
                  <a:moveTo>
                    <a:pt x="52072" y="2471280"/>
                  </a:moveTo>
                  <a:close/>
                </a:path>
                <a:path w="1010284" h="2495550">
                  <a:moveTo>
                    <a:pt x="681355" y="105409"/>
                  </a:moveTo>
                  <a:lnTo>
                    <a:pt x="657606" y="127253"/>
                  </a:lnTo>
                  <a:lnTo>
                    <a:pt x="632840" y="148843"/>
                  </a:lnTo>
                  <a:lnTo>
                    <a:pt x="580136" y="193675"/>
                  </a:lnTo>
                  <a:lnTo>
                    <a:pt x="552576" y="218058"/>
                  </a:lnTo>
                  <a:lnTo>
                    <a:pt x="524763" y="244220"/>
                  </a:lnTo>
                  <a:lnTo>
                    <a:pt x="496569" y="272795"/>
                  </a:lnTo>
                  <a:lnTo>
                    <a:pt x="468248" y="304038"/>
                  </a:lnTo>
                  <a:lnTo>
                    <a:pt x="440182" y="338835"/>
                  </a:lnTo>
                  <a:lnTo>
                    <a:pt x="412495" y="377189"/>
                  </a:lnTo>
                  <a:lnTo>
                    <a:pt x="385444" y="419988"/>
                  </a:lnTo>
                  <a:lnTo>
                    <a:pt x="359156" y="467486"/>
                  </a:lnTo>
                  <a:lnTo>
                    <a:pt x="334010" y="520191"/>
                  </a:lnTo>
                  <a:lnTo>
                    <a:pt x="310007" y="578611"/>
                  </a:lnTo>
                  <a:lnTo>
                    <a:pt x="287400" y="643254"/>
                  </a:lnTo>
                  <a:lnTo>
                    <a:pt x="266318" y="714628"/>
                  </a:lnTo>
                  <a:lnTo>
                    <a:pt x="256159" y="754887"/>
                  </a:lnTo>
                  <a:lnTo>
                    <a:pt x="245998" y="800353"/>
                  </a:lnTo>
                  <a:lnTo>
                    <a:pt x="235838" y="850772"/>
                  </a:lnTo>
                  <a:lnTo>
                    <a:pt x="225679" y="905636"/>
                  </a:lnTo>
                  <a:lnTo>
                    <a:pt x="215518" y="964564"/>
                  </a:lnTo>
                  <a:lnTo>
                    <a:pt x="205359" y="1026921"/>
                  </a:lnTo>
                  <a:lnTo>
                    <a:pt x="195046" y="1094485"/>
                  </a:lnTo>
                  <a:lnTo>
                    <a:pt x="185292" y="1160906"/>
                  </a:lnTo>
                  <a:lnTo>
                    <a:pt x="175147" y="1233296"/>
                  </a:lnTo>
                  <a:lnTo>
                    <a:pt x="165608" y="1304035"/>
                  </a:lnTo>
                  <a:lnTo>
                    <a:pt x="146685" y="1452879"/>
                  </a:lnTo>
                  <a:lnTo>
                    <a:pt x="128650" y="1604009"/>
                  </a:lnTo>
                  <a:lnTo>
                    <a:pt x="111340" y="1755393"/>
                  </a:lnTo>
                  <a:lnTo>
                    <a:pt x="103505" y="1827402"/>
                  </a:lnTo>
                  <a:lnTo>
                    <a:pt x="95885" y="1899157"/>
                  </a:lnTo>
                  <a:lnTo>
                    <a:pt x="88391" y="1968880"/>
                  </a:lnTo>
                  <a:lnTo>
                    <a:pt x="81407" y="2036317"/>
                  </a:lnTo>
                  <a:lnTo>
                    <a:pt x="74930" y="2100706"/>
                  </a:lnTo>
                  <a:lnTo>
                    <a:pt x="68583" y="2163064"/>
                  </a:lnTo>
                  <a:lnTo>
                    <a:pt x="63118" y="2219070"/>
                  </a:lnTo>
                  <a:lnTo>
                    <a:pt x="57915" y="2273554"/>
                  </a:lnTo>
                  <a:lnTo>
                    <a:pt x="53233" y="2321941"/>
                  </a:lnTo>
                  <a:lnTo>
                    <a:pt x="49165" y="2365374"/>
                  </a:lnTo>
                  <a:lnTo>
                    <a:pt x="45127" y="2407284"/>
                  </a:lnTo>
                  <a:lnTo>
                    <a:pt x="41304" y="2449067"/>
                  </a:lnTo>
                  <a:lnTo>
                    <a:pt x="40499" y="2458534"/>
                  </a:lnTo>
                  <a:lnTo>
                    <a:pt x="45797" y="2469832"/>
                  </a:lnTo>
                  <a:lnTo>
                    <a:pt x="53223" y="2459369"/>
                  </a:lnTo>
                  <a:lnTo>
                    <a:pt x="54206" y="2447924"/>
                  </a:lnTo>
                  <a:lnTo>
                    <a:pt x="59042" y="2395346"/>
                  </a:lnTo>
                  <a:lnTo>
                    <a:pt x="61959" y="2364231"/>
                  </a:lnTo>
                  <a:lnTo>
                    <a:pt x="66147" y="2320797"/>
                  </a:lnTo>
                  <a:lnTo>
                    <a:pt x="70736" y="2272283"/>
                  </a:lnTo>
                  <a:lnTo>
                    <a:pt x="81533" y="2161793"/>
                  </a:lnTo>
                  <a:lnTo>
                    <a:pt x="87503" y="2101976"/>
                  </a:lnTo>
                  <a:lnTo>
                    <a:pt x="94107" y="2037587"/>
                  </a:lnTo>
                  <a:lnTo>
                    <a:pt x="100964" y="1970277"/>
                  </a:lnTo>
                  <a:lnTo>
                    <a:pt x="108458" y="1900427"/>
                  </a:lnTo>
                  <a:lnTo>
                    <a:pt x="116205" y="1828799"/>
                  </a:lnTo>
                  <a:lnTo>
                    <a:pt x="124192" y="1755393"/>
                  </a:lnTo>
                  <a:lnTo>
                    <a:pt x="141223" y="1605406"/>
                  </a:lnTo>
                  <a:lnTo>
                    <a:pt x="159258" y="1454403"/>
                  </a:lnTo>
                  <a:lnTo>
                    <a:pt x="178308" y="1305686"/>
                  </a:lnTo>
                  <a:lnTo>
                    <a:pt x="187943" y="1233296"/>
                  </a:lnTo>
                  <a:lnTo>
                    <a:pt x="187977" y="1233169"/>
                  </a:lnTo>
                  <a:lnTo>
                    <a:pt x="197865" y="1162684"/>
                  </a:lnTo>
                  <a:lnTo>
                    <a:pt x="207880" y="1094485"/>
                  </a:lnTo>
                  <a:lnTo>
                    <a:pt x="207918" y="1094358"/>
                  </a:lnTo>
                  <a:lnTo>
                    <a:pt x="217805" y="1028953"/>
                  </a:lnTo>
                  <a:lnTo>
                    <a:pt x="228091" y="966596"/>
                  </a:lnTo>
                  <a:lnTo>
                    <a:pt x="238124" y="907922"/>
                  </a:lnTo>
                  <a:lnTo>
                    <a:pt x="248261" y="853312"/>
                  </a:lnTo>
                  <a:lnTo>
                    <a:pt x="258419" y="803020"/>
                  </a:lnTo>
                  <a:lnTo>
                    <a:pt x="268576" y="757808"/>
                  </a:lnTo>
                  <a:lnTo>
                    <a:pt x="278605" y="717930"/>
                  </a:lnTo>
                  <a:lnTo>
                    <a:pt x="288726" y="681735"/>
                  </a:lnTo>
                  <a:lnTo>
                    <a:pt x="299426" y="647191"/>
                  </a:lnTo>
                  <a:lnTo>
                    <a:pt x="299508" y="647064"/>
                  </a:lnTo>
                  <a:lnTo>
                    <a:pt x="310430" y="614425"/>
                  </a:lnTo>
                  <a:lnTo>
                    <a:pt x="321771" y="583183"/>
                  </a:lnTo>
                  <a:lnTo>
                    <a:pt x="333528" y="553592"/>
                  </a:lnTo>
                  <a:lnTo>
                    <a:pt x="345512" y="525398"/>
                  </a:lnTo>
                  <a:lnTo>
                    <a:pt x="357827" y="498728"/>
                  </a:lnTo>
                  <a:lnTo>
                    <a:pt x="357949" y="498601"/>
                  </a:lnTo>
                  <a:lnTo>
                    <a:pt x="370522" y="473328"/>
                  </a:lnTo>
                  <a:lnTo>
                    <a:pt x="383344" y="449325"/>
                  </a:lnTo>
                  <a:lnTo>
                    <a:pt x="396493" y="426338"/>
                  </a:lnTo>
                  <a:lnTo>
                    <a:pt x="409624" y="404875"/>
                  </a:lnTo>
                  <a:lnTo>
                    <a:pt x="423163" y="384175"/>
                  </a:lnTo>
                  <a:lnTo>
                    <a:pt x="436537" y="364997"/>
                  </a:lnTo>
                  <a:lnTo>
                    <a:pt x="450247" y="346582"/>
                  </a:lnTo>
                  <a:lnTo>
                    <a:pt x="464085" y="328929"/>
                  </a:lnTo>
                  <a:lnTo>
                    <a:pt x="477900" y="312165"/>
                  </a:lnTo>
                  <a:lnTo>
                    <a:pt x="491759" y="296544"/>
                  </a:lnTo>
                  <a:lnTo>
                    <a:pt x="505722" y="281558"/>
                  </a:lnTo>
                  <a:lnTo>
                    <a:pt x="519684" y="267080"/>
                  </a:lnTo>
                  <a:lnTo>
                    <a:pt x="533654" y="253237"/>
                  </a:lnTo>
                  <a:lnTo>
                    <a:pt x="547369" y="240029"/>
                  </a:lnTo>
                  <a:lnTo>
                    <a:pt x="547507" y="240029"/>
                  </a:lnTo>
                  <a:lnTo>
                    <a:pt x="561213" y="227329"/>
                  </a:lnTo>
                  <a:lnTo>
                    <a:pt x="588517" y="203326"/>
                  </a:lnTo>
                  <a:lnTo>
                    <a:pt x="641095" y="158495"/>
                  </a:lnTo>
                  <a:lnTo>
                    <a:pt x="666114" y="136651"/>
                  </a:lnTo>
                  <a:lnTo>
                    <a:pt x="689990" y="114807"/>
                  </a:lnTo>
                  <a:lnTo>
                    <a:pt x="699924" y="105536"/>
                  </a:lnTo>
                  <a:lnTo>
                    <a:pt x="681355" y="105536"/>
                  </a:lnTo>
                  <a:close/>
                </a:path>
                <a:path w="1010284" h="2495550">
                  <a:moveTo>
                    <a:pt x="40386" y="2459850"/>
                  </a:moveTo>
                  <a:close/>
                </a:path>
                <a:path w="1010284" h="2495550">
                  <a:moveTo>
                    <a:pt x="40388" y="2459850"/>
                  </a:moveTo>
                  <a:close/>
                </a:path>
                <a:path w="1010284" h="2495550">
                  <a:moveTo>
                    <a:pt x="54113" y="2448941"/>
                  </a:moveTo>
                  <a:close/>
                </a:path>
                <a:path w="1010284" h="2495550">
                  <a:moveTo>
                    <a:pt x="124220" y="1755266"/>
                  </a:moveTo>
                  <a:close/>
                </a:path>
                <a:path w="1010284" h="2495550">
                  <a:moveTo>
                    <a:pt x="187977" y="1233169"/>
                  </a:moveTo>
                  <a:lnTo>
                    <a:pt x="187960" y="1233296"/>
                  </a:lnTo>
                  <a:lnTo>
                    <a:pt x="187977" y="1233169"/>
                  </a:lnTo>
                  <a:close/>
                </a:path>
                <a:path w="1010284" h="2495550">
                  <a:moveTo>
                    <a:pt x="207918" y="1094358"/>
                  </a:moveTo>
                  <a:lnTo>
                    <a:pt x="207898" y="1094485"/>
                  </a:lnTo>
                  <a:lnTo>
                    <a:pt x="207918" y="1094358"/>
                  </a:lnTo>
                  <a:close/>
                </a:path>
                <a:path w="1010284" h="2495550">
                  <a:moveTo>
                    <a:pt x="248310" y="853185"/>
                  </a:moveTo>
                  <a:close/>
                </a:path>
                <a:path w="1010284" h="2495550">
                  <a:moveTo>
                    <a:pt x="258473" y="802893"/>
                  </a:moveTo>
                  <a:close/>
                </a:path>
                <a:path w="1010284" h="2495550">
                  <a:moveTo>
                    <a:pt x="268605" y="757681"/>
                  </a:moveTo>
                  <a:close/>
                </a:path>
                <a:path w="1010284" h="2495550">
                  <a:moveTo>
                    <a:pt x="278638" y="717803"/>
                  </a:moveTo>
                  <a:close/>
                </a:path>
                <a:path w="1010284" h="2495550">
                  <a:moveTo>
                    <a:pt x="288797" y="681481"/>
                  </a:moveTo>
                  <a:lnTo>
                    <a:pt x="288670" y="681735"/>
                  </a:lnTo>
                  <a:lnTo>
                    <a:pt x="288797" y="681481"/>
                  </a:lnTo>
                  <a:close/>
                </a:path>
                <a:path w="1010284" h="2495550">
                  <a:moveTo>
                    <a:pt x="299508" y="647064"/>
                  </a:moveTo>
                  <a:lnTo>
                    <a:pt x="299465" y="647191"/>
                  </a:lnTo>
                  <a:lnTo>
                    <a:pt x="299508" y="647064"/>
                  </a:lnTo>
                  <a:close/>
                </a:path>
                <a:path w="1010284" h="2495550">
                  <a:moveTo>
                    <a:pt x="310514" y="614171"/>
                  </a:moveTo>
                  <a:lnTo>
                    <a:pt x="310388" y="614425"/>
                  </a:lnTo>
                  <a:lnTo>
                    <a:pt x="310514" y="614171"/>
                  </a:lnTo>
                  <a:close/>
                </a:path>
                <a:path w="1010284" h="2495550">
                  <a:moveTo>
                    <a:pt x="321868" y="583056"/>
                  </a:moveTo>
                  <a:close/>
                </a:path>
                <a:path w="1010284" h="2495550">
                  <a:moveTo>
                    <a:pt x="333629" y="553338"/>
                  </a:moveTo>
                  <a:lnTo>
                    <a:pt x="333501" y="553592"/>
                  </a:lnTo>
                  <a:lnTo>
                    <a:pt x="333629" y="553338"/>
                  </a:lnTo>
                  <a:close/>
                </a:path>
                <a:path w="1010284" h="2495550">
                  <a:moveTo>
                    <a:pt x="345625" y="525271"/>
                  </a:moveTo>
                  <a:close/>
                </a:path>
                <a:path w="1010284" h="2495550">
                  <a:moveTo>
                    <a:pt x="357949" y="498601"/>
                  </a:moveTo>
                  <a:lnTo>
                    <a:pt x="357886" y="498728"/>
                  </a:lnTo>
                  <a:lnTo>
                    <a:pt x="357949" y="498601"/>
                  </a:lnTo>
                  <a:close/>
                </a:path>
                <a:path w="1010284" h="2495550">
                  <a:moveTo>
                    <a:pt x="370586" y="473201"/>
                  </a:moveTo>
                  <a:close/>
                </a:path>
                <a:path w="1010284" h="2495550">
                  <a:moveTo>
                    <a:pt x="383413" y="449198"/>
                  </a:moveTo>
                  <a:lnTo>
                    <a:pt x="383286" y="449325"/>
                  </a:lnTo>
                  <a:lnTo>
                    <a:pt x="383413" y="449198"/>
                  </a:lnTo>
                  <a:close/>
                </a:path>
                <a:path w="1010284" h="2495550">
                  <a:moveTo>
                    <a:pt x="396522" y="426338"/>
                  </a:moveTo>
                  <a:lnTo>
                    <a:pt x="396366" y="426592"/>
                  </a:lnTo>
                  <a:lnTo>
                    <a:pt x="396522" y="426338"/>
                  </a:lnTo>
                  <a:close/>
                </a:path>
                <a:path w="1010284" h="2495550">
                  <a:moveTo>
                    <a:pt x="409701" y="404748"/>
                  </a:moveTo>
                  <a:lnTo>
                    <a:pt x="409574" y="404875"/>
                  </a:lnTo>
                  <a:lnTo>
                    <a:pt x="409701" y="404748"/>
                  </a:lnTo>
                  <a:close/>
                </a:path>
                <a:path w="1010284" h="2495550">
                  <a:moveTo>
                    <a:pt x="423213" y="384175"/>
                  </a:moveTo>
                  <a:lnTo>
                    <a:pt x="423037" y="384428"/>
                  </a:lnTo>
                  <a:lnTo>
                    <a:pt x="423213" y="384175"/>
                  </a:lnTo>
                  <a:close/>
                </a:path>
                <a:path w="1010284" h="2495550">
                  <a:moveTo>
                    <a:pt x="436625" y="364870"/>
                  </a:moveTo>
                  <a:close/>
                </a:path>
                <a:path w="1010284" h="2495550">
                  <a:moveTo>
                    <a:pt x="450341" y="346455"/>
                  </a:moveTo>
                  <a:close/>
                </a:path>
                <a:path w="1010284" h="2495550">
                  <a:moveTo>
                    <a:pt x="464185" y="328802"/>
                  </a:moveTo>
                  <a:close/>
                </a:path>
                <a:path w="1010284" h="2495550">
                  <a:moveTo>
                    <a:pt x="477997" y="312165"/>
                  </a:moveTo>
                  <a:lnTo>
                    <a:pt x="477773" y="312419"/>
                  </a:lnTo>
                  <a:lnTo>
                    <a:pt x="477997" y="312165"/>
                  </a:lnTo>
                  <a:close/>
                </a:path>
                <a:path w="1010284" h="2495550">
                  <a:moveTo>
                    <a:pt x="547507" y="240029"/>
                  </a:moveTo>
                  <a:lnTo>
                    <a:pt x="547369" y="240029"/>
                  </a:lnTo>
                  <a:lnTo>
                    <a:pt x="547507" y="240029"/>
                  </a:lnTo>
                  <a:close/>
                </a:path>
                <a:path w="1010284" h="2495550">
                  <a:moveTo>
                    <a:pt x="934085" y="0"/>
                  </a:moveTo>
                  <a:lnTo>
                    <a:pt x="894841" y="1269"/>
                  </a:lnTo>
                  <a:lnTo>
                    <a:pt x="854710" y="6984"/>
                  </a:lnTo>
                  <a:lnTo>
                    <a:pt x="813435" y="18795"/>
                  </a:lnTo>
                  <a:lnTo>
                    <a:pt x="770889" y="38226"/>
                  </a:lnTo>
                  <a:lnTo>
                    <a:pt x="738123" y="58673"/>
                  </a:lnTo>
                  <a:lnTo>
                    <a:pt x="704341" y="84708"/>
                  </a:lnTo>
                  <a:lnTo>
                    <a:pt x="681355" y="105536"/>
                  </a:lnTo>
                  <a:lnTo>
                    <a:pt x="699924" y="105536"/>
                  </a:lnTo>
                  <a:lnTo>
                    <a:pt x="701420" y="104139"/>
                  </a:lnTo>
                  <a:lnTo>
                    <a:pt x="712596" y="94360"/>
                  </a:lnTo>
                  <a:lnTo>
                    <a:pt x="723645" y="85216"/>
                  </a:lnTo>
                  <a:lnTo>
                    <a:pt x="734567" y="76834"/>
                  </a:lnTo>
                  <a:lnTo>
                    <a:pt x="745314" y="69087"/>
                  </a:lnTo>
                  <a:lnTo>
                    <a:pt x="755966" y="61975"/>
                  </a:lnTo>
                  <a:lnTo>
                    <a:pt x="766698" y="55371"/>
                  </a:lnTo>
                  <a:lnTo>
                    <a:pt x="776893" y="49529"/>
                  </a:lnTo>
                  <a:lnTo>
                    <a:pt x="776732" y="49529"/>
                  </a:lnTo>
                  <a:lnTo>
                    <a:pt x="797560" y="39115"/>
                  </a:lnTo>
                  <a:lnTo>
                    <a:pt x="817695" y="30860"/>
                  </a:lnTo>
                  <a:lnTo>
                    <a:pt x="837945" y="24256"/>
                  </a:lnTo>
                  <a:lnTo>
                    <a:pt x="857129" y="19430"/>
                  </a:lnTo>
                  <a:lnTo>
                    <a:pt x="857631" y="19303"/>
                  </a:lnTo>
                  <a:lnTo>
                    <a:pt x="857856" y="19303"/>
                  </a:lnTo>
                  <a:lnTo>
                    <a:pt x="876935" y="16001"/>
                  </a:lnTo>
                  <a:lnTo>
                    <a:pt x="876554" y="16001"/>
                  </a:lnTo>
                  <a:lnTo>
                    <a:pt x="896112" y="13842"/>
                  </a:lnTo>
                  <a:lnTo>
                    <a:pt x="895731" y="13842"/>
                  </a:lnTo>
                  <a:lnTo>
                    <a:pt x="915162" y="12826"/>
                  </a:lnTo>
                  <a:lnTo>
                    <a:pt x="914908" y="12826"/>
                  </a:lnTo>
                  <a:lnTo>
                    <a:pt x="933746" y="12701"/>
                  </a:lnTo>
                  <a:lnTo>
                    <a:pt x="1009669" y="12700"/>
                  </a:lnTo>
                  <a:lnTo>
                    <a:pt x="1010285" y="5079"/>
                  </a:lnTo>
                  <a:lnTo>
                    <a:pt x="972565" y="1777"/>
                  </a:lnTo>
                  <a:lnTo>
                    <a:pt x="953262" y="634"/>
                  </a:lnTo>
                  <a:lnTo>
                    <a:pt x="934085" y="0"/>
                  </a:lnTo>
                  <a:close/>
                </a:path>
                <a:path w="1010284" h="2495550">
                  <a:moveTo>
                    <a:pt x="712623" y="94360"/>
                  </a:moveTo>
                  <a:lnTo>
                    <a:pt x="712469" y="94487"/>
                  </a:lnTo>
                  <a:lnTo>
                    <a:pt x="712623" y="94360"/>
                  </a:lnTo>
                  <a:close/>
                </a:path>
                <a:path w="1010284" h="2495550">
                  <a:moveTo>
                    <a:pt x="723683" y="85216"/>
                  </a:moveTo>
                  <a:lnTo>
                    <a:pt x="723518" y="85343"/>
                  </a:lnTo>
                  <a:lnTo>
                    <a:pt x="723683" y="85216"/>
                  </a:lnTo>
                  <a:close/>
                </a:path>
                <a:path w="1010284" h="2495550">
                  <a:moveTo>
                    <a:pt x="734616" y="76834"/>
                  </a:moveTo>
                  <a:lnTo>
                    <a:pt x="734440" y="76961"/>
                  </a:lnTo>
                  <a:lnTo>
                    <a:pt x="734616" y="76834"/>
                  </a:lnTo>
                  <a:close/>
                </a:path>
                <a:path w="1010284" h="2495550">
                  <a:moveTo>
                    <a:pt x="745489" y="68960"/>
                  </a:moveTo>
                  <a:lnTo>
                    <a:pt x="745236" y="69087"/>
                  </a:lnTo>
                  <a:lnTo>
                    <a:pt x="745489" y="68960"/>
                  </a:lnTo>
                  <a:close/>
                </a:path>
                <a:path w="1010284" h="2495550">
                  <a:moveTo>
                    <a:pt x="756158" y="61848"/>
                  </a:moveTo>
                  <a:lnTo>
                    <a:pt x="755904" y="61975"/>
                  </a:lnTo>
                  <a:lnTo>
                    <a:pt x="756158" y="61848"/>
                  </a:lnTo>
                  <a:close/>
                </a:path>
                <a:path w="1010284" h="2495550">
                  <a:moveTo>
                    <a:pt x="766791" y="55371"/>
                  </a:moveTo>
                  <a:lnTo>
                    <a:pt x="766571" y="55498"/>
                  </a:lnTo>
                  <a:lnTo>
                    <a:pt x="766791" y="55371"/>
                  </a:lnTo>
                  <a:close/>
                </a:path>
                <a:path w="1010284" h="2495550">
                  <a:moveTo>
                    <a:pt x="777113" y="49402"/>
                  </a:moveTo>
                  <a:lnTo>
                    <a:pt x="776732" y="49529"/>
                  </a:lnTo>
                  <a:lnTo>
                    <a:pt x="776893" y="49529"/>
                  </a:lnTo>
                  <a:lnTo>
                    <a:pt x="777113" y="49402"/>
                  </a:lnTo>
                  <a:close/>
                </a:path>
                <a:path w="1010284" h="2495550">
                  <a:moveTo>
                    <a:pt x="797813" y="38988"/>
                  </a:moveTo>
                  <a:lnTo>
                    <a:pt x="797433" y="39115"/>
                  </a:lnTo>
                  <a:lnTo>
                    <a:pt x="797813" y="38988"/>
                  </a:lnTo>
                  <a:close/>
                </a:path>
                <a:path w="1010284" h="2495550">
                  <a:moveTo>
                    <a:pt x="817968" y="30749"/>
                  </a:moveTo>
                  <a:lnTo>
                    <a:pt x="817625" y="30860"/>
                  </a:lnTo>
                  <a:lnTo>
                    <a:pt x="817968" y="30749"/>
                  </a:lnTo>
                  <a:close/>
                </a:path>
                <a:path w="1010284" h="2495550">
                  <a:moveTo>
                    <a:pt x="838066" y="24256"/>
                  </a:moveTo>
                  <a:lnTo>
                    <a:pt x="837564" y="24383"/>
                  </a:lnTo>
                  <a:lnTo>
                    <a:pt x="838066" y="24256"/>
                  </a:lnTo>
                  <a:close/>
                </a:path>
                <a:path w="1010284" h="2495550">
                  <a:moveTo>
                    <a:pt x="857856" y="19303"/>
                  </a:moveTo>
                  <a:lnTo>
                    <a:pt x="857631" y="19303"/>
                  </a:lnTo>
                  <a:lnTo>
                    <a:pt x="857143" y="19427"/>
                  </a:lnTo>
                  <a:lnTo>
                    <a:pt x="857856" y="19303"/>
                  </a:lnTo>
                  <a:close/>
                </a:path>
                <a:path w="1010284" h="2495550">
                  <a:moveTo>
                    <a:pt x="1009669" y="12700"/>
                  </a:moveTo>
                  <a:lnTo>
                    <a:pt x="933746" y="12701"/>
                  </a:lnTo>
                  <a:lnTo>
                    <a:pt x="952754" y="13334"/>
                  </a:lnTo>
                  <a:lnTo>
                    <a:pt x="952626" y="13334"/>
                  </a:lnTo>
                  <a:lnTo>
                    <a:pt x="971676" y="14477"/>
                  </a:lnTo>
                  <a:lnTo>
                    <a:pt x="1009268" y="17652"/>
                  </a:lnTo>
                  <a:lnTo>
                    <a:pt x="1009669" y="127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5308" y="2389229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4">
                  <a:moveTo>
                    <a:pt x="7628" y="93366"/>
                  </a:moveTo>
                  <a:lnTo>
                    <a:pt x="28631" y="54251"/>
                  </a:lnTo>
                  <a:lnTo>
                    <a:pt x="59681" y="24713"/>
                  </a:lnTo>
                  <a:lnTo>
                    <a:pt x="97870" y="6160"/>
                  </a:lnTo>
                  <a:lnTo>
                    <a:pt x="140289" y="0"/>
                  </a:lnTo>
                  <a:lnTo>
                    <a:pt x="184031" y="7641"/>
                  </a:lnTo>
                  <a:lnTo>
                    <a:pt x="223146" y="28631"/>
                  </a:lnTo>
                  <a:lnTo>
                    <a:pt x="252684" y="59650"/>
                  </a:lnTo>
                  <a:lnTo>
                    <a:pt x="271237" y="97801"/>
                  </a:lnTo>
                  <a:lnTo>
                    <a:pt x="277397" y="140188"/>
                  </a:lnTo>
                  <a:lnTo>
                    <a:pt x="269756" y="183917"/>
                  </a:lnTo>
                  <a:lnTo>
                    <a:pt x="248765" y="223045"/>
                  </a:lnTo>
                  <a:lnTo>
                    <a:pt x="217747" y="252615"/>
                  </a:lnTo>
                  <a:lnTo>
                    <a:pt x="179596" y="271205"/>
                  </a:lnTo>
                  <a:lnTo>
                    <a:pt x="137208" y="277397"/>
                  </a:lnTo>
                  <a:lnTo>
                    <a:pt x="93480" y="269769"/>
                  </a:lnTo>
                  <a:lnTo>
                    <a:pt x="54351" y="248765"/>
                  </a:lnTo>
                  <a:lnTo>
                    <a:pt x="24782" y="217715"/>
                  </a:lnTo>
                  <a:lnTo>
                    <a:pt x="6191" y="179527"/>
                  </a:lnTo>
                  <a:lnTo>
                    <a:pt x="0" y="137108"/>
                  </a:lnTo>
                  <a:lnTo>
                    <a:pt x="7628" y="93366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5285" y="2665349"/>
              <a:ext cx="662305" cy="2870200"/>
            </a:xfrm>
            <a:custGeom>
              <a:avLst/>
              <a:gdLst/>
              <a:ahLst/>
              <a:cxnLst/>
              <a:rect l="l" t="t" r="r" b="b"/>
              <a:pathLst>
                <a:path w="662304" h="2870200">
                  <a:moveTo>
                    <a:pt x="349567" y="2857500"/>
                  </a:moveTo>
                  <a:lnTo>
                    <a:pt x="290956" y="2857500"/>
                  </a:lnTo>
                  <a:lnTo>
                    <a:pt x="288163" y="2870200"/>
                  </a:lnTo>
                  <a:lnTo>
                    <a:pt x="377189" y="2870200"/>
                  </a:lnTo>
                  <a:lnTo>
                    <a:pt x="376417" y="2868853"/>
                  </a:lnTo>
                  <a:lnTo>
                    <a:pt x="349567" y="2857500"/>
                  </a:lnTo>
                  <a:close/>
                </a:path>
                <a:path w="662304" h="2870200">
                  <a:moveTo>
                    <a:pt x="376417" y="2868853"/>
                  </a:moveTo>
                  <a:lnTo>
                    <a:pt x="377189" y="2870200"/>
                  </a:lnTo>
                  <a:lnTo>
                    <a:pt x="377561" y="2869336"/>
                  </a:lnTo>
                  <a:lnTo>
                    <a:pt x="376417" y="2868853"/>
                  </a:lnTo>
                  <a:close/>
                </a:path>
                <a:path w="662304" h="2870200">
                  <a:moveTo>
                    <a:pt x="377561" y="2869336"/>
                  </a:moveTo>
                  <a:lnTo>
                    <a:pt x="377189" y="2870200"/>
                  </a:lnTo>
                  <a:lnTo>
                    <a:pt x="379602" y="2870200"/>
                  </a:lnTo>
                  <a:lnTo>
                    <a:pt x="377561" y="2869336"/>
                  </a:lnTo>
                  <a:close/>
                </a:path>
                <a:path w="662304" h="2870200">
                  <a:moveTo>
                    <a:pt x="379067" y="2865833"/>
                  </a:moveTo>
                  <a:lnTo>
                    <a:pt x="377561" y="2869336"/>
                  </a:lnTo>
                  <a:lnTo>
                    <a:pt x="379602" y="2870200"/>
                  </a:lnTo>
                  <a:lnTo>
                    <a:pt x="385952" y="2870200"/>
                  </a:lnTo>
                  <a:lnTo>
                    <a:pt x="379067" y="2865833"/>
                  </a:lnTo>
                  <a:close/>
                </a:path>
                <a:path w="662304" h="2870200">
                  <a:moveTo>
                    <a:pt x="385402" y="2857500"/>
                  </a:moveTo>
                  <a:lnTo>
                    <a:pt x="382650" y="2857500"/>
                  </a:lnTo>
                  <a:lnTo>
                    <a:pt x="379067" y="2865833"/>
                  </a:lnTo>
                  <a:lnTo>
                    <a:pt x="385952" y="2870200"/>
                  </a:lnTo>
                  <a:lnTo>
                    <a:pt x="393573" y="2870200"/>
                  </a:lnTo>
                  <a:lnTo>
                    <a:pt x="385402" y="2857500"/>
                  </a:lnTo>
                  <a:close/>
                </a:path>
                <a:path w="662304" h="2870200">
                  <a:moveTo>
                    <a:pt x="372182" y="2861466"/>
                  </a:moveTo>
                  <a:lnTo>
                    <a:pt x="376417" y="2868853"/>
                  </a:lnTo>
                  <a:lnTo>
                    <a:pt x="377561" y="2869336"/>
                  </a:lnTo>
                  <a:lnTo>
                    <a:pt x="379067" y="2865833"/>
                  </a:lnTo>
                  <a:lnTo>
                    <a:pt x="372182" y="2861466"/>
                  </a:lnTo>
                  <a:close/>
                </a:path>
                <a:path w="662304" h="2870200">
                  <a:moveTo>
                    <a:pt x="647445" y="0"/>
                  </a:moveTo>
                  <a:lnTo>
                    <a:pt x="634873" y="12700"/>
                  </a:lnTo>
                  <a:lnTo>
                    <a:pt x="640206" y="114300"/>
                  </a:lnTo>
                  <a:lnTo>
                    <a:pt x="644905" y="228600"/>
                  </a:lnTo>
                  <a:lnTo>
                    <a:pt x="648207" y="342900"/>
                  </a:lnTo>
                  <a:lnTo>
                    <a:pt x="648969" y="393700"/>
                  </a:lnTo>
                  <a:lnTo>
                    <a:pt x="649097" y="444500"/>
                  </a:lnTo>
                  <a:lnTo>
                    <a:pt x="648462" y="495300"/>
                  </a:lnTo>
                  <a:lnTo>
                    <a:pt x="647064" y="558800"/>
                  </a:lnTo>
                  <a:lnTo>
                    <a:pt x="644778" y="609600"/>
                  </a:lnTo>
                  <a:lnTo>
                    <a:pt x="641350" y="660400"/>
                  </a:lnTo>
                  <a:lnTo>
                    <a:pt x="636904" y="698500"/>
                  </a:lnTo>
                  <a:lnTo>
                    <a:pt x="631189" y="749300"/>
                  </a:lnTo>
                  <a:lnTo>
                    <a:pt x="624204" y="800100"/>
                  </a:lnTo>
                  <a:lnTo>
                    <a:pt x="615823" y="838200"/>
                  </a:lnTo>
                  <a:lnTo>
                    <a:pt x="611124" y="863600"/>
                  </a:lnTo>
                  <a:lnTo>
                    <a:pt x="605916" y="889000"/>
                  </a:lnTo>
                  <a:lnTo>
                    <a:pt x="600455" y="901700"/>
                  </a:lnTo>
                  <a:lnTo>
                    <a:pt x="594487" y="927100"/>
                  </a:lnTo>
                  <a:lnTo>
                    <a:pt x="588263" y="939800"/>
                  </a:lnTo>
                  <a:lnTo>
                    <a:pt x="581660" y="965200"/>
                  </a:lnTo>
                  <a:lnTo>
                    <a:pt x="567436" y="1003300"/>
                  </a:lnTo>
                  <a:lnTo>
                    <a:pt x="552195" y="1028700"/>
                  </a:lnTo>
                  <a:lnTo>
                    <a:pt x="535813" y="1066800"/>
                  </a:lnTo>
                  <a:lnTo>
                    <a:pt x="518413" y="1092200"/>
                  </a:lnTo>
                  <a:lnTo>
                    <a:pt x="500379" y="1130300"/>
                  </a:lnTo>
                  <a:lnTo>
                    <a:pt x="481711" y="1155700"/>
                  </a:lnTo>
                  <a:lnTo>
                    <a:pt x="462279" y="1193800"/>
                  </a:lnTo>
                  <a:lnTo>
                    <a:pt x="442594" y="1231900"/>
                  </a:lnTo>
                  <a:lnTo>
                    <a:pt x="422655" y="1257300"/>
                  </a:lnTo>
                  <a:lnTo>
                    <a:pt x="412623" y="1282700"/>
                  </a:lnTo>
                  <a:lnTo>
                    <a:pt x="402716" y="1295400"/>
                  </a:lnTo>
                  <a:lnTo>
                    <a:pt x="382650" y="1346200"/>
                  </a:lnTo>
                  <a:lnTo>
                    <a:pt x="372617" y="1358900"/>
                  </a:lnTo>
                  <a:lnTo>
                    <a:pt x="343280" y="1435100"/>
                  </a:lnTo>
                  <a:lnTo>
                    <a:pt x="322452" y="1485900"/>
                  </a:lnTo>
                  <a:lnTo>
                    <a:pt x="298831" y="1536700"/>
                  </a:lnTo>
                  <a:lnTo>
                    <a:pt x="286131" y="1574800"/>
                  </a:lnTo>
                  <a:lnTo>
                    <a:pt x="273050" y="1600200"/>
                  </a:lnTo>
                  <a:lnTo>
                    <a:pt x="259333" y="1625600"/>
                  </a:lnTo>
                  <a:lnTo>
                    <a:pt x="245490" y="1663700"/>
                  </a:lnTo>
                  <a:lnTo>
                    <a:pt x="231266" y="1701800"/>
                  </a:lnTo>
                  <a:lnTo>
                    <a:pt x="216915" y="1727200"/>
                  </a:lnTo>
                  <a:lnTo>
                    <a:pt x="187832" y="1790700"/>
                  </a:lnTo>
                  <a:lnTo>
                    <a:pt x="158876" y="1866900"/>
                  </a:lnTo>
                  <a:lnTo>
                    <a:pt x="130682" y="1930400"/>
                  </a:lnTo>
                  <a:lnTo>
                    <a:pt x="103631" y="2006600"/>
                  </a:lnTo>
                  <a:lnTo>
                    <a:pt x="90804" y="2032000"/>
                  </a:lnTo>
                  <a:lnTo>
                    <a:pt x="78485" y="2070100"/>
                  </a:lnTo>
                  <a:lnTo>
                    <a:pt x="66928" y="2108200"/>
                  </a:lnTo>
                  <a:lnTo>
                    <a:pt x="55879" y="2133600"/>
                  </a:lnTo>
                  <a:lnTo>
                    <a:pt x="45719" y="2171700"/>
                  </a:lnTo>
                  <a:lnTo>
                    <a:pt x="36321" y="2197100"/>
                  </a:lnTo>
                  <a:lnTo>
                    <a:pt x="27812" y="2235200"/>
                  </a:lnTo>
                  <a:lnTo>
                    <a:pt x="20319" y="2260600"/>
                  </a:lnTo>
                  <a:lnTo>
                    <a:pt x="13842" y="2286000"/>
                  </a:lnTo>
                  <a:lnTo>
                    <a:pt x="8508" y="2311400"/>
                  </a:lnTo>
                  <a:lnTo>
                    <a:pt x="4444" y="2349500"/>
                  </a:lnTo>
                  <a:lnTo>
                    <a:pt x="1650" y="2374900"/>
                  </a:lnTo>
                  <a:lnTo>
                    <a:pt x="0" y="2400300"/>
                  </a:lnTo>
                  <a:lnTo>
                    <a:pt x="0" y="2413000"/>
                  </a:lnTo>
                  <a:lnTo>
                    <a:pt x="1269" y="2438400"/>
                  </a:lnTo>
                  <a:lnTo>
                    <a:pt x="3682" y="2463800"/>
                  </a:lnTo>
                  <a:lnTo>
                    <a:pt x="6984" y="2489200"/>
                  </a:lnTo>
                  <a:lnTo>
                    <a:pt x="11175" y="2501900"/>
                  </a:lnTo>
                  <a:lnTo>
                    <a:pt x="16509" y="2527300"/>
                  </a:lnTo>
                  <a:lnTo>
                    <a:pt x="22606" y="2540000"/>
                  </a:lnTo>
                  <a:lnTo>
                    <a:pt x="29717" y="2565400"/>
                  </a:lnTo>
                  <a:lnTo>
                    <a:pt x="37591" y="2578100"/>
                  </a:lnTo>
                  <a:lnTo>
                    <a:pt x="46354" y="2590800"/>
                  </a:lnTo>
                  <a:lnTo>
                    <a:pt x="55879" y="2616200"/>
                  </a:lnTo>
                  <a:lnTo>
                    <a:pt x="66039" y="2628900"/>
                  </a:lnTo>
                  <a:lnTo>
                    <a:pt x="77088" y="2641600"/>
                  </a:lnTo>
                  <a:lnTo>
                    <a:pt x="88645" y="2654300"/>
                  </a:lnTo>
                  <a:lnTo>
                    <a:pt x="100837" y="2679700"/>
                  </a:lnTo>
                  <a:lnTo>
                    <a:pt x="155575" y="2730500"/>
                  </a:lnTo>
                  <a:lnTo>
                    <a:pt x="185673" y="2755900"/>
                  </a:lnTo>
                  <a:lnTo>
                    <a:pt x="217550" y="2781300"/>
                  </a:lnTo>
                  <a:lnTo>
                    <a:pt x="250570" y="2794000"/>
                  </a:lnTo>
                  <a:lnTo>
                    <a:pt x="284606" y="2819400"/>
                  </a:lnTo>
                  <a:lnTo>
                    <a:pt x="319531" y="2844800"/>
                  </a:lnTo>
                  <a:lnTo>
                    <a:pt x="376417" y="2868853"/>
                  </a:lnTo>
                  <a:lnTo>
                    <a:pt x="372182" y="2861466"/>
                  </a:lnTo>
                  <a:lnTo>
                    <a:pt x="325881" y="2832100"/>
                  </a:lnTo>
                  <a:lnTo>
                    <a:pt x="291210" y="2806700"/>
                  </a:lnTo>
                  <a:lnTo>
                    <a:pt x="291338" y="2806700"/>
                  </a:lnTo>
                  <a:lnTo>
                    <a:pt x="257428" y="2781300"/>
                  </a:lnTo>
                  <a:lnTo>
                    <a:pt x="257682" y="2781300"/>
                  </a:lnTo>
                  <a:lnTo>
                    <a:pt x="224789" y="2768600"/>
                  </a:lnTo>
                  <a:lnTo>
                    <a:pt x="193294" y="2743200"/>
                  </a:lnTo>
                  <a:lnTo>
                    <a:pt x="193547" y="2743200"/>
                  </a:lnTo>
                  <a:lnTo>
                    <a:pt x="163702" y="2717800"/>
                  </a:lnTo>
                  <a:lnTo>
                    <a:pt x="163956" y="2717800"/>
                  </a:lnTo>
                  <a:lnTo>
                    <a:pt x="135889" y="2692400"/>
                  </a:lnTo>
                  <a:lnTo>
                    <a:pt x="136144" y="2692400"/>
                  </a:lnTo>
                  <a:lnTo>
                    <a:pt x="122808" y="2679700"/>
                  </a:lnTo>
                  <a:lnTo>
                    <a:pt x="123062" y="2679700"/>
                  </a:lnTo>
                  <a:lnTo>
                    <a:pt x="110362" y="2667000"/>
                  </a:lnTo>
                  <a:lnTo>
                    <a:pt x="98425" y="2654300"/>
                  </a:lnTo>
                  <a:lnTo>
                    <a:pt x="87121" y="2641600"/>
                  </a:lnTo>
                  <a:lnTo>
                    <a:pt x="87375" y="2641600"/>
                  </a:lnTo>
                  <a:lnTo>
                    <a:pt x="76581" y="2616200"/>
                  </a:lnTo>
                  <a:lnTo>
                    <a:pt x="66675" y="2603500"/>
                  </a:lnTo>
                  <a:lnTo>
                    <a:pt x="57403" y="2590800"/>
                  </a:lnTo>
                  <a:lnTo>
                    <a:pt x="57657" y="2590800"/>
                  </a:lnTo>
                  <a:lnTo>
                    <a:pt x="49021" y="2578100"/>
                  </a:lnTo>
                  <a:lnTo>
                    <a:pt x="41401" y="2552700"/>
                  </a:lnTo>
                  <a:lnTo>
                    <a:pt x="34543" y="2540000"/>
                  </a:lnTo>
                  <a:lnTo>
                    <a:pt x="28701" y="2514600"/>
                  </a:lnTo>
                  <a:lnTo>
                    <a:pt x="23494" y="2501900"/>
                  </a:lnTo>
                  <a:lnTo>
                    <a:pt x="19431" y="2476500"/>
                  </a:lnTo>
                  <a:lnTo>
                    <a:pt x="16256" y="2463800"/>
                  </a:lnTo>
                  <a:lnTo>
                    <a:pt x="13969" y="2438400"/>
                  </a:lnTo>
                  <a:lnTo>
                    <a:pt x="12700" y="2413000"/>
                  </a:lnTo>
                  <a:lnTo>
                    <a:pt x="12700" y="2400300"/>
                  </a:lnTo>
                  <a:lnTo>
                    <a:pt x="14223" y="2374900"/>
                  </a:lnTo>
                  <a:lnTo>
                    <a:pt x="17017" y="2349500"/>
                  </a:lnTo>
                  <a:lnTo>
                    <a:pt x="21081" y="2324100"/>
                  </a:lnTo>
                  <a:lnTo>
                    <a:pt x="26288" y="2286000"/>
                  </a:lnTo>
                  <a:lnTo>
                    <a:pt x="32765" y="2260600"/>
                  </a:lnTo>
                  <a:lnTo>
                    <a:pt x="40131" y="2235200"/>
                  </a:lnTo>
                  <a:lnTo>
                    <a:pt x="40004" y="2235200"/>
                  </a:lnTo>
                  <a:lnTo>
                    <a:pt x="48513" y="2197100"/>
                  </a:lnTo>
                  <a:lnTo>
                    <a:pt x="57784" y="2171700"/>
                  </a:lnTo>
                  <a:lnTo>
                    <a:pt x="67944" y="2133600"/>
                  </a:lnTo>
                  <a:lnTo>
                    <a:pt x="78866" y="2108200"/>
                  </a:lnTo>
                  <a:lnTo>
                    <a:pt x="90550" y="2070100"/>
                  </a:lnTo>
                  <a:lnTo>
                    <a:pt x="90423" y="2070100"/>
                  </a:lnTo>
                  <a:lnTo>
                    <a:pt x="102742" y="2044700"/>
                  </a:lnTo>
                  <a:lnTo>
                    <a:pt x="115569" y="2006600"/>
                  </a:lnTo>
                  <a:lnTo>
                    <a:pt x="115442" y="2006600"/>
                  </a:lnTo>
                  <a:lnTo>
                    <a:pt x="142494" y="1943100"/>
                  </a:lnTo>
                  <a:lnTo>
                    <a:pt x="142366" y="1943100"/>
                  </a:lnTo>
                  <a:lnTo>
                    <a:pt x="170560" y="1866900"/>
                  </a:lnTo>
                  <a:lnTo>
                    <a:pt x="228600" y="1739900"/>
                  </a:lnTo>
                  <a:lnTo>
                    <a:pt x="242950" y="1701800"/>
                  </a:lnTo>
                  <a:lnTo>
                    <a:pt x="257175" y="1663700"/>
                  </a:lnTo>
                  <a:lnTo>
                    <a:pt x="271017" y="1638300"/>
                  </a:lnTo>
                  <a:lnTo>
                    <a:pt x="297814" y="1574800"/>
                  </a:lnTo>
                  <a:lnTo>
                    <a:pt x="322706" y="1511300"/>
                  </a:lnTo>
                  <a:lnTo>
                    <a:pt x="334263" y="1485900"/>
                  </a:lnTo>
                  <a:lnTo>
                    <a:pt x="345059" y="1460500"/>
                  </a:lnTo>
                  <a:lnTo>
                    <a:pt x="355091" y="1435100"/>
                  </a:lnTo>
                  <a:lnTo>
                    <a:pt x="364870" y="1409700"/>
                  </a:lnTo>
                  <a:lnTo>
                    <a:pt x="374523" y="1384300"/>
                  </a:lnTo>
                  <a:lnTo>
                    <a:pt x="384301" y="1371600"/>
                  </a:lnTo>
                  <a:lnTo>
                    <a:pt x="394080" y="1346200"/>
                  </a:lnTo>
                  <a:lnTo>
                    <a:pt x="404113" y="1320800"/>
                  </a:lnTo>
                  <a:lnTo>
                    <a:pt x="414019" y="1308100"/>
                  </a:lnTo>
                  <a:lnTo>
                    <a:pt x="423925" y="1282700"/>
                  </a:lnTo>
                  <a:lnTo>
                    <a:pt x="433831" y="1270000"/>
                  </a:lnTo>
                  <a:lnTo>
                    <a:pt x="453770" y="1231900"/>
                  </a:lnTo>
                  <a:lnTo>
                    <a:pt x="473328" y="1193800"/>
                  </a:lnTo>
                  <a:lnTo>
                    <a:pt x="492632" y="1168400"/>
                  </a:lnTo>
                  <a:lnTo>
                    <a:pt x="511428" y="1130300"/>
                  </a:lnTo>
                  <a:lnTo>
                    <a:pt x="529589" y="1104900"/>
                  </a:lnTo>
                  <a:lnTo>
                    <a:pt x="547115" y="1066800"/>
                  </a:lnTo>
                  <a:lnTo>
                    <a:pt x="563626" y="1041400"/>
                  </a:lnTo>
                  <a:lnTo>
                    <a:pt x="579119" y="1003300"/>
                  </a:lnTo>
                  <a:lnTo>
                    <a:pt x="593598" y="965200"/>
                  </a:lnTo>
                  <a:lnTo>
                    <a:pt x="600328" y="952500"/>
                  </a:lnTo>
                  <a:lnTo>
                    <a:pt x="606678" y="927100"/>
                  </a:lnTo>
                  <a:lnTo>
                    <a:pt x="612648" y="914400"/>
                  </a:lnTo>
                  <a:lnTo>
                    <a:pt x="618236" y="889000"/>
                  </a:lnTo>
                  <a:lnTo>
                    <a:pt x="623569" y="863600"/>
                  </a:lnTo>
                  <a:lnTo>
                    <a:pt x="628395" y="850900"/>
                  </a:lnTo>
                  <a:lnTo>
                    <a:pt x="636777" y="800100"/>
                  </a:lnTo>
                  <a:lnTo>
                    <a:pt x="643889" y="749300"/>
                  </a:lnTo>
                  <a:lnTo>
                    <a:pt x="649604" y="711200"/>
                  </a:lnTo>
                  <a:lnTo>
                    <a:pt x="654050" y="660400"/>
                  </a:lnTo>
                  <a:lnTo>
                    <a:pt x="657351" y="609600"/>
                  </a:lnTo>
                  <a:lnTo>
                    <a:pt x="659764" y="558800"/>
                  </a:lnTo>
                  <a:lnTo>
                    <a:pt x="661162" y="508000"/>
                  </a:lnTo>
                  <a:lnTo>
                    <a:pt x="661797" y="444500"/>
                  </a:lnTo>
                  <a:lnTo>
                    <a:pt x="661542" y="393700"/>
                  </a:lnTo>
                  <a:lnTo>
                    <a:pt x="660780" y="342900"/>
                  </a:lnTo>
                  <a:lnTo>
                    <a:pt x="657605" y="228600"/>
                  </a:lnTo>
                  <a:lnTo>
                    <a:pt x="652906" y="114300"/>
                  </a:lnTo>
                  <a:lnTo>
                    <a:pt x="647445" y="0"/>
                  </a:lnTo>
                  <a:close/>
                </a:path>
                <a:path w="662304" h="2870200">
                  <a:moveTo>
                    <a:pt x="342773" y="2781300"/>
                  </a:moveTo>
                  <a:lnTo>
                    <a:pt x="338836" y="2781300"/>
                  </a:lnTo>
                  <a:lnTo>
                    <a:pt x="335788" y="2794000"/>
                  </a:lnTo>
                  <a:lnTo>
                    <a:pt x="333501" y="2794000"/>
                  </a:lnTo>
                  <a:lnTo>
                    <a:pt x="372182" y="2861466"/>
                  </a:lnTo>
                  <a:lnTo>
                    <a:pt x="379067" y="2865833"/>
                  </a:lnTo>
                  <a:lnTo>
                    <a:pt x="382650" y="2857500"/>
                  </a:lnTo>
                  <a:lnTo>
                    <a:pt x="385402" y="2857500"/>
                  </a:lnTo>
                  <a:lnTo>
                    <a:pt x="344550" y="2794000"/>
                  </a:lnTo>
                  <a:lnTo>
                    <a:pt x="342773" y="2781300"/>
                  </a:lnTo>
                  <a:close/>
                </a:path>
                <a:path w="662304" h="2870200">
                  <a:moveTo>
                    <a:pt x="369908" y="2857500"/>
                  </a:moveTo>
                  <a:lnTo>
                    <a:pt x="365929" y="2857500"/>
                  </a:lnTo>
                  <a:lnTo>
                    <a:pt x="372182" y="2861466"/>
                  </a:lnTo>
                  <a:lnTo>
                    <a:pt x="369908" y="28575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1905" y="2653262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4">
                  <a:moveTo>
                    <a:pt x="7641" y="93366"/>
                  </a:moveTo>
                  <a:lnTo>
                    <a:pt x="28645" y="54251"/>
                  </a:lnTo>
                  <a:lnTo>
                    <a:pt x="59695" y="24713"/>
                  </a:lnTo>
                  <a:lnTo>
                    <a:pt x="97883" y="6160"/>
                  </a:lnTo>
                  <a:lnTo>
                    <a:pt x="140302" y="0"/>
                  </a:lnTo>
                  <a:lnTo>
                    <a:pt x="184044" y="7641"/>
                  </a:lnTo>
                  <a:lnTo>
                    <a:pt x="223159" y="28645"/>
                  </a:lnTo>
                  <a:lnTo>
                    <a:pt x="252697" y="59695"/>
                  </a:lnTo>
                  <a:lnTo>
                    <a:pt x="271250" y="97883"/>
                  </a:lnTo>
                  <a:lnTo>
                    <a:pt x="277410" y="140302"/>
                  </a:lnTo>
                  <a:lnTo>
                    <a:pt x="269769" y="184044"/>
                  </a:lnTo>
                  <a:lnTo>
                    <a:pt x="248765" y="223159"/>
                  </a:lnTo>
                  <a:lnTo>
                    <a:pt x="217715" y="252697"/>
                  </a:lnTo>
                  <a:lnTo>
                    <a:pt x="179527" y="271250"/>
                  </a:lnTo>
                  <a:lnTo>
                    <a:pt x="137108" y="277410"/>
                  </a:lnTo>
                  <a:lnTo>
                    <a:pt x="93366" y="269769"/>
                  </a:lnTo>
                  <a:lnTo>
                    <a:pt x="54251" y="248765"/>
                  </a:lnTo>
                  <a:lnTo>
                    <a:pt x="24713" y="217715"/>
                  </a:lnTo>
                  <a:lnTo>
                    <a:pt x="6160" y="179527"/>
                  </a:lnTo>
                  <a:lnTo>
                    <a:pt x="0" y="137108"/>
                  </a:lnTo>
                  <a:lnTo>
                    <a:pt x="7641" y="93366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2576" y="2920288"/>
              <a:ext cx="974090" cy="3175000"/>
            </a:xfrm>
            <a:custGeom>
              <a:avLst/>
              <a:gdLst/>
              <a:ahLst/>
              <a:cxnLst/>
              <a:rect l="l" t="t" r="r" b="b"/>
              <a:pathLst>
                <a:path w="974089" h="3175000">
                  <a:moveTo>
                    <a:pt x="937048" y="3162300"/>
                  </a:moveTo>
                  <a:lnTo>
                    <a:pt x="871093" y="3162300"/>
                  </a:lnTo>
                  <a:lnTo>
                    <a:pt x="868299" y="3175000"/>
                  </a:lnTo>
                  <a:lnTo>
                    <a:pt x="957452" y="3175000"/>
                  </a:lnTo>
                  <a:lnTo>
                    <a:pt x="956358" y="3173108"/>
                  </a:lnTo>
                  <a:lnTo>
                    <a:pt x="937048" y="3162300"/>
                  </a:lnTo>
                  <a:close/>
                </a:path>
                <a:path w="974089" h="3175000">
                  <a:moveTo>
                    <a:pt x="956358" y="3173108"/>
                  </a:moveTo>
                  <a:lnTo>
                    <a:pt x="957452" y="3175000"/>
                  </a:lnTo>
                  <a:lnTo>
                    <a:pt x="957896" y="3173968"/>
                  </a:lnTo>
                  <a:lnTo>
                    <a:pt x="956358" y="3173108"/>
                  </a:lnTo>
                  <a:close/>
                </a:path>
                <a:path w="974089" h="3175000">
                  <a:moveTo>
                    <a:pt x="957896" y="3173968"/>
                  </a:moveTo>
                  <a:lnTo>
                    <a:pt x="957452" y="3175000"/>
                  </a:lnTo>
                  <a:lnTo>
                    <a:pt x="959738" y="3175000"/>
                  </a:lnTo>
                  <a:lnTo>
                    <a:pt x="957896" y="3173968"/>
                  </a:lnTo>
                  <a:close/>
                </a:path>
                <a:path w="974089" h="3175000">
                  <a:moveTo>
                    <a:pt x="959551" y="3170120"/>
                  </a:moveTo>
                  <a:lnTo>
                    <a:pt x="957896" y="3173968"/>
                  </a:lnTo>
                  <a:lnTo>
                    <a:pt x="959738" y="3175000"/>
                  </a:lnTo>
                  <a:lnTo>
                    <a:pt x="966088" y="3175000"/>
                  </a:lnTo>
                  <a:lnTo>
                    <a:pt x="959551" y="3170120"/>
                  </a:lnTo>
                  <a:close/>
                </a:path>
                <a:path w="974089" h="3175000">
                  <a:moveTo>
                    <a:pt x="965602" y="3162300"/>
                  </a:moveTo>
                  <a:lnTo>
                    <a:pt x="962913" y="3162300"/>
                  </a:lnTo>
                  <a:lnTo>
                    <a:pt x="959551" y="3170120"/>
                  </a:lnTo>
                  <a:lnTo>
                    <a:pt x="966088" y="3175000"/>
                  </a:lnTo>
                  <a:lnTo>
                    <a:pt x="973836" y="3175000"/>
                  </a:lnTo>
                  <a:lnTo>
                    <a:pt x="965602" y="3162300"/>
                  </a:lnTo>
                  <a:close/>
                </a:path>
                <a:path w="974089" h="3175000">
                  <a:moveTo>
                    <a:pt x="950895" y="3163661"/>
                  </a:moveTo>
                  <a:lnTo>
                    <a:pt x="956358" y="3173108"/>
                  </a:lnTo>
                  <a:lnTo>
                    <a:pt x="957896" y="3173968"/>
                  </a:lnTo>
                  <a:lnTo>
                    <a:pt x="959551" y="3170120"/>
                  </a:lnTo>
                  <a:lnTo>
                    <a:pt x="950895" y="3163661"/>
                  </a:lnTo>
                  <a:close/>
                </a:path>
                <a:path w="974089" h="3175000">
                  <a:moveTo>
                    <a:pt x="743838" y="0"/>
                  </a:moveTo>
                  <a:lnTo>
                    <a:pt x="733679" y="0"/>
                  </a:lnTo>
                  <a:lnTo>
                    <a:pt x="708406" y="25400"/>
                  </a:lnTo>
                  <a:lnTo>
                    <a:pt x="607822" y="177800"/>
                  </a:lnTo>
                  <a:lnTo>
                    <a:pt x="558165" y="254000"/>
                  </a:lnTo>
                  <a:lnTo>
                    <a:pt x="545846" y="266700"/>
                  </a:lnTo>
                  <a:lnTo>
                    <a:pt x="521207" y="317500"/>
                  </a:lnTo>
                  <a:lnTo>
                    <a:pt x="509016" y="342900"/>
                  </a:lnTo>
                  <a:lnTo>
                    <a:pt x="496950" y="355600"/>
                  </a:lnTo>
                  <a:lnTo>
                    <a:pt x="472694" y="406400"/>
                  </a:lnTo>
                  <a:lnTo>
                    <a:pt x="448818" y="457200"/>
                  </a:lnTo>
                  <a:lnTo>
                    <a:pt x="425196" y="520700"/>
                  </a:lnTo>
                  <a:lnTo>
                    <a:pt x="413638" y="546100"/>
                  </a:lnTo>
                  <a:lnTo>
                    <a:pt x="401955" y="571500"/>
                  </a:lnTo>
                  <a:lnTo>
                    <a:pt x="390398" y="609600"/>
                  </a:lnTo>
                  <a:lnTo>
                    <a:pt x="378968" y="635000"/>
                  </a:lnTo>
                  <a:lnTo>
                    <a:pt x="367538" y="673100"/>
                  </a:lnTo>
                  <a:lnTo>
                    <a:pt x="356235" y="711200"/>
                  </a:lnTo>
                  <a:lnTo>
                    <a:pt x="345186" y="736600"/>
                  </a:lnTo>
                  <a:lnTo>
                    <a:pt x="333501" y="774700"/>
                  </a:lnTo>
                  <a:lnTo>
                    <a:pt x="320801" y="812800"/>
                  </a:lnTo>
                  <a:lnTo>
                    <a:pt x="320929" y="812800"/>
                  </a:lnTo>
                  <a:lnTo>
                    <a:pt x="307213" y="863600"/>
                  </a:lnTo>
                  <a:lnTo>
                    <a:pt x="292988" y="901700"/>
                  </a:lnTo>
                  <a:lnTo>
                    <a:pt x="277875" y="939800"/>
                  </a:lnTo>
                  <a:lnTo>
                    <a:pt x="262255" y="990600"/>
                  </a:lnTo>
                  <a:lnTo>
                    <a:pt x="229869" y="1092200"/>
                  </a:lnTo>
                  <a:lnTo>
                    <a:pt x="196596" y="1193800"/>
                  </a:lnTo>
                  <a:lnTo>
                    <a:pt x="163068" y="1295400"/>
                  </a:lnTo>
                  <a:lnTo>
                    <a:pt x="146557" y="1346200"/>
                  </a:lnTo>
                  <a:lnTo>
                    <a:pt x="130556" y="1397000"/>
                  </a:lnTo>
                  <a:lnTo>
                    <a:pt x="114807" y="1447800"/>
                  </a:lnTo>
                  <a:lnTo>
                    <a:pt x="99568" y="1511300"/>
                  </a:lnTo>
                  <a:lnTo>
                    <a:pt x="85090" y="1562100"/>
                  </a:lnTo>
                  <a:lnTo>
                    <a:pt x="71374" y="1612900"/>
                  </a:lnTo>
                  <a:lnTo>
                    <a:pt x="58547" y="1663700"/>
                  </a:lnTo>
                  <a:lnTo>
                    <a:pt x="46609" y="1727200"/>
                  </a:lnTo>
                  <a:lnTo>
                    <a:pt x="35813" y="1778000"/>
                  </a:lnTo>
                  <a:lnTo>
                    <a:pt x="26162" y="1828800"/>
                  </a:lnTo>
                  <a:lnTo>
                    <a:pt x="17780" y="1879600"/>
                  </a:lnTo>
                  <a:lnTo>
                    <a:pt x="10922" y="1930400"/>
                  </a:lnTo>
                  <a:lnTo>
                    <a:pt x="5715" y="1981200"/>
                  </a:lnTo>
                  <a:lnTo>
                    <a:pt x="1905" y="2032000"/>
                  </a:lnTo>
                  <a:lnTo>
                    <a:pt x="0" y="2082800"/>
                  </a:lnTo>
                  <a:lnTo>
                    <a:pt x="0" y="2120900"/>
                  </a:lnTo>
                  <a:lnTo>
                    <a:pt x="1905" y="2171700"/>
                  </a:lnTo>
                  <a:lnTo>
                    <a:pt x="8890" y="2235200"/>
                  </a:lnTo>
                  <a:lnTo>
                    <a:pt x="12318" y="2247900"/>
                  </a:lnTo>
                  <a:lnTo>
                    <a:pt x="16382" y="2273300"/>
                  </a:lnTo>
                  <a:lnTo>
                    <a:pt x="20955" y="2298700"/>
                  </a:lnTo>
                  <a:lnTo>
                    <a:pt x="31750" y="2336800"/>
                  </a:lnTo>
                  <a:lnTo>
                    <a:pt x="44196" y="2362200"/>
                  </a:lnTo>
                  <a:lnTo>
                    <a:pt x="58547" y="2400300"/>
                  </a:lnTo>
                  <a:lnTo>
                    <a:pt x="74549" y="2438400"/>
                  </a:lnTo>
                  <a:lnTo>
                    <a:pt x="92201" y="2476500"/>
                  </a:lnTo>
                  <a:lnTo>
                    <a:pt x="111379" y="2501900"/>
                  </a:lnTo>
                  <a:lnTo>
                    <a:pt x="132206" y="2540000"/>
                  </a:lnTo>
                  <a:lnTo>
                    <a:pt x="154431" y="2578100"/>
                  </a:lnTo>
                  <a:lnTo>
                    <a:pt x="177926" y="2603500"/>
                  </a:lnTo>
                  <a:lnTo>
                    <a:pt x="202946" y="2628900"/>
                  </a:lnTo>
                  <a:lnTo>
                    <a:pt x="229107" y="2667000"/>
                  </a:lnTo>
                  <a:lnTo>
                    <a:pt x="256667" y="2692400"/>
                  </a:lnTo>
                  <a:lnTo>
                    <a:pt x="285115" y="2717800"/>
                  </a:lnTo>
                  <a:lnTo>
                    <a:pt x="314832" y="2743200"/>
                  </a:lnTo>
                  <a:lnTo>
                    <a:pt x="345567" y="2781300"/>
                  </a:lnTo>
                  <a:lnTo>
                    <a:pt x="377317" y="2806700"/>
                  </a:lnTo>
                  <a:lnTo>
                    <a:pt x="409956" y="2832100"/>
                  </a:lnTo>
                  <a:lnTo>
                    <a:pt x="443484" y="2857500"/>
                  </a:lnTo>
                  <a:lnTo>
                    <a:pt x="477774" y="2882900"/>
                  </a:lnTo>
                  <a:lnTo>
                    <a:pt x="512825" y="2908300"/>
                  </a:lnTo>
                  <a:lnTo>
                    <a:pt x="548513" y="2933700"/>
                  </a:lnTo>
                  <a:lnTo>
                    <a:pt x="584835" y="2959100"/>
                  </a:lnTo>
                  <a:lnTo>
                    <a:pt x="621919" y="2984500"/>
                  </a:lnTo>
                  <a:lnTo>
                    <a:pt x="659257" y="2997200"/>
                  </a:lnTo>
                  <a:lnTo>
                    <a:pt x="735584" y="3048000"/>
                  </a:lnTo>
                  <a:lnTo>
                    <a:pt x="813181" y="3098800"/>
                  </a:lnTo>
                  <a:lnTo>
                    <a:pt x="891667" y="3136900"/>
                  </a:lnTo>
                  <a:lnTo>
                    <a:pt x="956358" y="3173108"/>
                  </a:lnTo>
                  <a:lnTo>
                    <a:pt x="950895" y="3163661"/>
                  </a:lnTo>
                  <a:lnTo>
                    <a:pt x="898017" y="3124200"/>
                  </a:lnTo>
                  <a:lnTo>
                    <a:pt x="819531" y="3086100"/>
                  </a:lnTo>
                  <a:lnTo>
                    <a:pt x="742061" y="3035300"/>
                  </a:lnTo>
                  <a:lnTo>
                    <a:pt x="665988" y="2997200"/>
                  </a:lnTo>
                  <a:lnTo>
                    <a:pt x="666115" y="2997200"/>
                  </a:lnTo>
                  <a:lnTo>
                    <a:pt x="591819" y="2946400"/>
                  </a:lnTo>
                  <a:lnTo>
                    <a:pt x="591947" y="2946400"/>
                  </a:lnTo>
                  <a:lnTo>
                    <a:pt x="555625" y="2921000"/>
                  </a:lnTo>
                  <a:lnTo>
                    <a:pt x="520065" y="2895600"/>
                  </a:lnTo>
                  <a:lnTo>
                    <a:pt x="485140" y="2870200"/>
                  </a:lnTo>
                  <a:lnTo>
                    <a:pt x="451104" y="2844800"/>
                  </a:lnTo>
                  <a:lnTo>
                    <a:pt x="417703" y="2819400"/>
                  </a:lnTo>
                  <a:lnTo>
                    <a:pt x="385318" y="2794000"/>
                  </a:lnTo>
                  <a:lnTo>
                    <a:pt x="353822" y="2768600"/>
                  </a:lnTo>
                  <a:lnTo>
                    <a:pt x="323469" y="2743200"/>
                  </a:lnTo>
                  <a:lnTo>
                    <a:pt x="293878" y="2717800"/>
                  </a:lnTo>
                  <a:lnTo>
                    <a:pt x="265684" y="2679700"/>
                  </a:lnTo>
                  <a:lnTo>
                    <a:pt x="238506" y="2654300"/>
                  </a:lnTo>
                  <a:lnTo>
                    <a:pt x="212471" y="2628900"/>
                  </a:lnTo>
                  <a:lnTo>
                    <a:pt x="187832" y="2590800"/>
                  </a:lnTo>
                  <a:lnTo>
                    <a:pt x="188087" y="2590800"/>
                  </a:lnTo>
                  <a:lnTo>
                    <a:pt x="164592" y="2565400"/>
                  </a:lnTo>
                  <a:lnTo>
                    <a:pt x="142748" y="2527300"/>
                  </a:lnTo>
                  <a:lnTo>
                    <a:pt x="122174" y="2501900"/>
                  </a:lnTo>
                  <a:lnTo>
                    <a:pt x="122428" y="2501900"/>
                  </a:lnTo>
                  <a:lnTo>
                    <a:pt x="103378" y="2463800"/>
                  </a:lnTo>
                  <a:lnTo>
                    <a:pt x="85979" y="2438400"/>
                  </a:lnTo>
                  <a:lnTo>
                    <a:pt x="70104" y="2400300"/>
                  </a:lnTo>
                  <a:lnTo>
                    <a:pt x="56134" y="2362200"/>
                  </a:lnTo>
                  <a:lnTo>
                    <a:pt x="43815" y="2324100"/>
                  </a:lnTo>
                  <a:lnTo>
                    <a:pt x="33274" y="2286000"/>
                  </a:lnTo>
                  <a:lnTo>
                    <a:pt x="28701" y="2273300"/>
                  </a:lnTo>
                  <a:lnTo>
                    <a:pt x="28829" y="2273300"/>
                  </a:lnTo>
                  <a:lnTo>
                    <a:pt x="24765" y="2247900"/>
                  </a:lnTo>
                  <a:lnTo>
                    <a:pt x="21462" y="2235200"/>
                  </a:lnTo>
                  <a:lnTo>
                    <a:pt x="18668" y="2209800"/>
                  </a:lnTo>
                  <a:lnTo>
                    <a:pt x="14605" y="2171700"/>
                  </a:lnTo>
                  <a:lnTo>
                    <a:pt x="12700" y="2120900"/>
                  </a:lnTo>
                  <a:lnTo>
                    <a:pt x="12700" y="2082800"/>
                  </a:lnTo>
                  <a:lnTo>
                    <a:pt x="14605" y="2032000"/>
                  </a:lnTo>
                  <a:lnTo>
                    <a:pt x="18287" y="1981200"/>
                  </a:lnTo>
                  <a:lnTo>
                    <a:pt x="23494" y="1930400"/>
                  </a:lnTo>
                  <a:lnTo>
                    <a:pt x="30353" y="1879600"/>
                  </a:lnTo>
                  <a:lnTo>
                    <a:pt x="38607" y="1828800"/>
                  </a:lnTo>
                  <a:lnTo>
                    <a:pt x="48260" y="1778000"/>
                  </a:lnTo>
                  <a:lnTo>
                    <a:pt x="58928" y="1727200"/>
                  </a:lnTo>
                  <a:lnTo>
                    <a:pt x="70866" y="1676400"/>
                  </a:lnTo>
                  <a:lnTo>
                    <a:pt x="83693" y="1612900"/>
                  </a:lnTo>
                  <a:lnTo>
                    <a:pt x="97409" y="1562100"/>
                  </a:lnTo>
                  <a:lnTo>
                    <a:pt x="111887" y="1511300"/>
                  </a:lnTo>
                  <a:lnTo>
                    <a:pt x="127000" y="1460500"/>
                  </a:lnTo>
                  <a:lnTo>
                    <a:pt x="142621" y="1397000"/>
                  </a:lnTo>
                  <a:lnTo>
                    <a:pt x="158750" y="1346200"/>
                  </a:lnTo>
                  <a:lnTo>
                    <a:pt x="175260" y="1295400"/>
                  </a:lnTo>
                  <a:lnTo>
                    <a:pt x="191897" y="1244600"/>
                  </a:lnTo>
                  <a:lnTo>
                    <a:pt x="208661" y="1193800"/>
                  </a:lnTo>
                  <a:lnTo>
                    <a:pt x="241935" y="1092200"/>
                  </a:lnTo>
                  <a:lnTo>
                    <a:pt x="274319" y="990600"/>
                  </a:lnTo>
                  <a:lnTo>
                    <a:pt x="289941" y="952500"/>
                  </a:lnTo>
                  <a:lnTo>
                    <a:pt x="305054" y="901700"/>
                  </a:lnTo>
                  <a:lnTo>
                    <a:pt x="319278" y="863600"/>
                  </a:lnTo>
                  <a:lnTo>
                    <a:pt x="332867" y="825500"/>
                  </a:lnTo>
                  <a:lnTo>
                    <a:pt x="345567" y="787400"/>
                  </a:lnTo>
                  <a:lnTo>
                    <a:pt x="357250" y="749300"/>
                  </a:lnTo>
                  <a:lnTo>
                    <a:pt x="368426" y="711200"/>
                  </a:lnTo>
                  <a:lnTo>
                    <a:pt x="379603" y="673100"/>
                  </a:lnTo>
                  <a:lnTo>
                    <a:pt x="390906" y="647700"/>
                  </a:lnTo>
                  <a:lnTo>
                    <a:pt x="402336" y="609600"/>
                  </a:lnTo>
                  <a:lnTo>
                    <a:pt x="413766" y="584200"/>
                  </a:lnTo>
                  <a:lnTo>
                    <a:pt x="425450" y="546100"/>
                  </a:lnTo>
                  <a:lnTo>
                    <a:pt x="448691" y="495300"/>
                  </a:lnTo>
                  <a:lnTo>
                    <a:pt x="460501" y="469900"/>
                  </a:lnTo>
                  <a:lnTo>
                    <a:pt x="484250" y="419100"/>
                  </a:lnTo>
                  <a:lnTo>
                    <a:pt x="496188" y="393700"/>
                  </a:lnTo>
                  <a:lnTo>
                    <a:pt x="508254" y="368300"/>
                  </a:lnTo>
                  <a:lnTo>
                    <a:pt x="508126" y="368300"/>
                  </a:lnTo>
                  <a:lnTo>
                    <a:pt x="520319" y="342900"/>
                  </a:lnTo>
                  <a:lnTo>
                    <a:pt x="532384" y="317500"/>
                  </a:lnTo>
                  <a:lnTo>
                    <a:pt x="544576" y="304800"/>
                  </a:lnTo>
                  <a:lnTo>
                    <a:pt x="556768" y="279400"/>
                  </a:lnTo>
                  <a:lnTo>
                    <a:pt x="569087" y="254000"/>
                  </a:lnTo>
                  <a:lnTo>
                    <a:pt x="593725" y="215900"/>
                  </a:lnTo>
                  <a:lnTo>
                    <a:pt x="618490" y="177800"/>
                  </a:lnTo>
                  <a:lnTo>
                    <a:pt x="618363" y="177800"/>
                  </a:lnTo>
                  <a:lnTo>
                    <a:pt x="668401" y="101600"/>
                  </a:lnTo>
                  <a:lnTo>
                    <a:pt x="693547" y="76200"/>
                  </a:lnTo>
                  <a:lnTo>
                    <a:pt x="693419" y="76200"/>
                  </a:lnTo>
                  <a:lnTo>
                    <a:pt x="743838" y="0"/>
                  </a:lnTo>
                  <a:close/>
                </a:path>
                <a:path w="974089" h="3175000">
                  <a:moveTo>
                    <a:pt x="922655" y="3086100"/>
                  </a:moveTo>
                  <a:lnTo>
                    <a:pt x="915797" y="3086100"/>
                  </a:lnTo>
                  <a:lnTo>
                    <a:pt x="912749" y="3098800"/>
                  </a:lnTo>
                  <a:lnTo>
                    <a:pt x="913384" y="3098800"/>
                  </a:lnTo>
                  <a:lnTo>
                    <a:pt x="950895" y="3163661"/>
                  </a:lnTo>
                  <a:lnTo>
                    <a:pt x="959551" y="3170120"/>
                  </a:lnTo>
                  <a:lnTo>
                    <a:pt x="962913" y="3162300"/>
                  </a:lnTo>
                  <a:lnTo>
                    <a:pt x="965602" y="3162300"/>
                  </a:lnTo>
                  <a:lnTo>
                    <a:pt x="924432" y="3098800"/>
                  </a:lnTo>
                  <a:lnTo>
                    <a:pt x="922655" y="3086100"/>
                  </a:lnTo>
                  <a:close/>
                </a:path>
                <a:path w="974089" h="3175000">
                  <a:moveTo>
                    <a:pt x="950108" y="3162300"/>
                  </a:moveTo>
                  <a:lnTo>
                    <a:pt x="949071" y="3162300"/>
                  </a:lnTo>
                  <a:lnTo>
                    <a:pt x="950895" y="3163661"/>
                  </a:lnTo>
                  <a:lnTo>
                    <a:pt x="950108" y="31623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547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105"/>
              </a:spcBef>
            </a:pPr>
            <a:r>
              <a:rPr dirty="0"/>
              <a:t>ICE</a:t>
            </a:r>
            <a:r>
              <a:rPr spc="-45" dirty="0"/>
              <a:t> </a:t>
            </a:r>
            <a:r>
              <a:rPr dirty="0"/>
              <a:t>vs</a:t>
            </a:r>
            <a:r>
              <a:rPr spc="-30" dirty="0"/>
              <a:t> </a:t>
            </a:r>
            <a:r>
              <a:rPr dirty="0"/>
              <a:t>EM</a:t>
            </a:r>
            <a:r>
              <a:rPr spc="-60" dirty="0"/>
              <a:t> </a:t>
            </a:r>
            <a:r>
              <a:rPr dirty="0"/>
              <a:t>typical</a:t>
            </a:r>
            <a:r>
              <a:rPr spc="-30" dirty="0"/>
              <a:t> </a:t>
            </a:r>
            <a:r>
              <a:rPr dirty="0"/>
              <a:t>performance</a:t>
            </a:r>
            <a:r>
              <a:rPr spc="-55" dirty="0"/>
              <a:t> </a:t>
            </a:r>
            <a:r>
              <a:rPr spc="-10" dirty="0"/>
              <a:t>(2/2)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89075" y="1133347"/>
            <a:ext cx="29756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Typical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Internal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Combustion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Engine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51014" y="1133347"/>
            <a:ext cx="2552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Typical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Electric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Machine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9682"/>
            <a:ext cx="871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Electric</a:t>
            </a:r>
            <a:r>
              <a:rPr spc="-3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hybrid</a:t>
            </a:r>
            <a:r>
              <a:rPr spc="-55" dirty="0"/>
              <a:t> </a:t>
            </a:r>
            <a:r>
              <a:rPr dirty="0"/>
              <a:t>vehicle</a:t>
            </a:r>
            <a:r>
              <a:rPr spc="-15" dirty="0"/>
              <a:t> </a:t>
            </a:r>
            <a:r>
              <a:rPr spc="-10" dirty="0"/>
              <a:t>powertrains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004" y="1458861"/>
            <a:ext cx="6082702" cy="48189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76878" y="1222629"/>
            <a:ext cx="585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(Nm)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1496" y="1983740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+T</a:t>
            </a:r>
            <a:r>
              <a:rPr sz="1400" spc="-10" dirty="0">
                <a:latin typeface="Calibri"/>
                <a:cs typeface="Calibri"/>
              </a:rPr>
              <a:t>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1429" y="5555691"/>
            <a:ext cx="509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400" spc="-20" dirty="0">
                <a:latin typeface="Calibri"/>
                <a:cs typeface="Calibri"/>
              </a:rPr>
              <a:t>max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22265" y="1697482"/>
            <a:ext cx="1576705" cy="4531360"/>
            <a:chOff x="4922265" y="1697482"/>
            <a:chExt cx="1576705" cy="4531360"/>
          </a:xfrm>
        </p:grpSpPr>
        <p:sp>
          <p:nvSpPr>
            <p:cNvPr id="8" name="object 8"/>
            <p:cNvSpPr/>
            <p:nvPr/>
          </p:nvSpPr>
          <p:spPr>
            <a:xfrm>
              <a:off x="4928615" y="1703832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107442" y="0"/>
                  </a:moveTo>
                  <a:lnTo>
                    <a:pt x="0" y="107441"/>
                  </a:lnTo>
                  <a:lnTo>
                    <a:pt x="53721" y="107441"/>
                  </a:lnTo>
                  <a:lnTo>
                    <a:pt x="53721" y="368807"/>
                  </a:lnTo>
                  <a:lnTo>
                    <a:pt x="161162" y="368807"/>
                  </a:lnTo>
                  <a:lnTo>
                    <a:pt x="161162" y="107441"/>
                  </a:lnTo>
                  <a:lnTo>
                    <a:pt x="214884" y="107441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28615" y="1703832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0" y="107441"/>
                  </a:moveTo>
                  <a:lnTo>
                    <a:pt x="107442" y="0"/>
                  </a:lnTo>
                  <a:lnTo>
                    <a:pt x="214884" y="107441"/>
                  </a:lnTo>
                  <a:lnTo>
                    <a:pt x="161162" y="107441"/>
                  </a:lnTo>
                  <a:lnTo>
                    <a:pt x="161162" y="368807"/>
                  </a:lnTo>
                  <a:lnTo>
                    <a:pt x="53721" y="368807"/>
                  </a:lnTo>
                  <a:lnTo>
                    <a:pt x="53721" y="107441"/>
                  </a:lnTo>
                  <a:lnTo>
                    <a:pt x="0" y="107441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80887" y="1703832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108203" y="0"/>
                  </a:moveTo>
                  <a:lnTo>
                    <a:pt x="0" y="108203"/>
                  </a:lnTo>
                  <a:lnTo>
                    <a:pt x="54101" y="108203"/>
                  </a:lnTo>
                  <a:lnTo>
                    <a:pt x="54101" y="368807"/>
                  </a:lnTo>
                  <a:lnTo>
                    <a:pt x="162306" y="368807"/>
                  </a:lnTo>
                  <a:lnTo>
                    <a:pt x="162306" y="108203"/>
                  </a:lnTo>
                  <a:lnTo>
                    <a:pt x="216408" y="108203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0887" y="1703832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0" y="108203"/>
                  </a:moveTo>
                  <a:lnTo>
                    <a:pt x="108203" y="0"/>
                  </a:lnTo>
                  <a:lnTo>
                    <a:pt x="216408" y="108203"/>
                  </a:lnTo>
                  <a:lnTo>
                    <a:pt x="162306" y="108203"/>
                  </a:lnTo>
                  <a:lnTo>
                    <a:pt x="162306" y="368807"/>
                  </a:lnTo>
                  <a:lnTo>
                    <a:pt x="54101" y="368807"/>
                  </a:lnTo>
                  <a:lnTo>
                    <a:pt x="54101" y="108203"/>
                  </a:lnTo>
                  <a:lnTo>
                    <a:pt x="0" y="108203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4683" y="1703832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107441" y="0"/>
                  </a:moveTo>
                  <a:lnTo>
                    <a:pt x="0" y="107441"/>
                  </a:lnTo>
                  <a:lnTo>
                    <a:pt x="53720" y="107441"/>
                  </a:lnTo>
                  <a:lnTo>
                    <a:pt x="53720" y="368807"/>
                  </a:lnTo>
                  <a:lnTo>
                    <a:pt x="161162" y="368807"/>
                  </a:lnTo>
                  <a:lnTo>
                    <a:pt x="161162" y="107441"/>
                  </a:lnTo>
                  <a:lnTo>
                    <a:pt x="214883" y="107441"/>
                  </a:lnTo>
                  <a:lnTo>
                    <a:pt x="1074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4683" y="1703832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0" y="107441"/>
                  </a:moveTo>
                  <a:lnTo>
                    <a:pt x="107441" y="0"/>
                  </a:lnTo>
                  <a:lnTo>
                    <a:pt x="214883" y="107441"/>
                  </a:lnTo>
                  <a:lnTo>
                    <a:pt x="161162" y="107441"/>
                  </a:lnTo>
                  <a:lnTo>
                    <a:pt x="161162" y="368807"/>
                  </a:lnTo>
                  <a:lnTo>
                    <a:pt x="53720" y="368807"/>
                  </a:lnTo>
                  <a:lnTo>
                    <a:pt x="53720" y="107441"/>
                  </a:lnTo>
                  <a:lnTo>
                    <a:pt x="0" y="107441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9763" y="5853684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162306" y="0"/>
                  </a:moveTo>
                  <a:lnTo>
                    <a:pt x="54101" y="0"/>
                  </a:lnTo>
                  <a:lnTo>
                    <a:pt x="54101" y="260603"/>
                  </a:lnTo>
                  <a:lnTo>
                    <a:pt x="0" y="260603"/>
                  </a:lnTo>
                  <a:lnTo>
                    <a:pt x="108203" y="368807"/>
                  </a:lnTo>
                  <a:lnTo>
                    <a:pt x="216408" y="260603"/>
                  </a:lnTo>
                  <a:lnTo>
                    <a:pt x="162306" y="260603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69763" y="5853684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216408" y="260603"/>
                  </a:moveTo>
                  <a:lnTo>
                    <a:pt x="108203" y="368807"/>
                  </a:lnTo>
                  <a:lnTo>
                    <a:pt x="0" y="260603"/>
                  </a:lnTo>
                  <a:lnTo>
                    <a:pt x="54101" y="260603"/>
                  </a:lnTo>
                  <a:lnTo>
                    <a:pt x="54101" y="0"/>
                  </a:lnTo>
                  <a:lnTo>
                    <a:pt x="162306" y="0"/>
                  </a:lnTo>
                  <a:lnTo>
                    <a:pt x="162306" y="260603"/>
                  </a:lnTo>
                  <a:lnTo>
                    <a:pt x="216408" y="260603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23559" y="5853684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161162" y="0"/>
                  </a:moveTo>
                  <a:lnTo>
                    <a:pt x="53720" y="0"/>
                  </a:lnTo>
                  <a:lnTo>
                    <a:pt x="53720" y="261365"/>
                  </a:lnTo>
                  <a:lnTo>
                    <a:pt x="0" y="261365"/>
                  </a:lnTo>
                  <a:lnTo>
                    <a:pt x="107441" y="368807"/>
                  </a:lnTo>
                  <a:lnTo>
                    <a:pt x="214884" y="261365"/>
                  </a:lnTo>
                  <a:lnTo>
                    <a:pt x="161162" y="261365"/>
                  </a:lnTo>
                  <a:lnTo>
                    <a:pt x="16116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3559" y="5853684"/>
              <a:ext cx="215265" cy="368935"/>
            </a:xfrm>
            <a:custGeom>
              <a:avLst/>
              <a:gdLst/>
              <a:ahLst/>
              <a:cxnLst/>
              <a:rect l="l" t="t" r="r" b="b"/>
              <a:pathLst>
                <a:path w="215264" h="368935">
                  <a:moveTo>
                    <a:pt x="214884" y="261365"/>
                  </a:moveTo>
                  <a:lnTo>
                    <a:pt x="107441" y="368807"/>
                  </a:lnTo>
                  <a:lnTo>
                    <a:pt x="0" y="261365"/>
                  </a:lnTo>
                  <a:lnTo>
                    <a:pt x="53720" y="261365"/>
                  </a:lnTo>
                  <a:lnTo>
                    <a:pt x="53720" y="0"/>
                  </a:lnTo>
                  <a:lnTo>
                    <a:pt x="161162" y="0"/>
                  </a:lnTo>
                  <a:lnTo>
                    <a:pt x="161162" y="261365"/>
                  </a:lnTo>
                  <a:lnTo>
                    <a:pt x="214884" y="26136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75831" y="5853684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162305" y="0"/>
                  </a:moveTo>
                  <a:lnTo>
                    <a:pt x="54101" y="0"/>
                  </a:lnTo>
                  <a:lnTo>
                    <a:pt x="54101" y="260603"/>
                  </a:lnTo>
                  <a:lnTo>
                    <a:pt x="0" y="260603"/>
                  </a:lnTo>
                  <a:lnTo>
                    <a:pt x="108203" y="368807"/>
                  </a:lnTo>
                  <a:lnTo>
                    <a:pt x="216407" y="260603"/>
                  </a:lnTo>
                  <a:lnTo>
                    <a:pt x="162305" y="260603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75831" y="5853684"/>
              <a:ext cx="216535" cy="368935"/>
            </a:xfrm>
            <a:custGeom>
              <a:avLst/>
              <a:gdLst/>
              <a:ahLst/>
              <a:cxnLst/>
              <a:rect l="l" t="t" r="r" b="b"/>
              <a:pathLst>
                <a:path w="216535" h="368935">
                  <a:moveTo>
                    <a:pt x="216407" y="260603"/>
                  </a:moveTo>
                  <a:lnTo>
                    <a:pt x="108203" y="368807"/>
                  </a:lnTo>
                  <a:lnTo>
                    <a:pt x="0" y="260603"/>
                  </a:lnTo>
                  <a:lnTo>
                    <a:pt x="54101" y="260603"/>
                  </a:lnTo>
                  <a:lnTo>
                    <a:pt x="54101" y="0"/>
                  </a:lnTo>
                  <a:lnTo>
                    <a:pt x="162305" y="0"/>
                  </a:lnTo>
                  <a:lnTo>
                    <a:pt x="162305" y="260603"/>
                  </a:lnTo>
                  <a:lnTo>
                    <a:pt x="216407" y="260603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07685" y="962660"/>
            <a:ext cx="1458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Maximum</a:t>
            </a:r>
            <a:r>
              <a:rPr sz="16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torque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80026" y="1207719"/>
            <a:ext cx="2115185" cy="5118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1275" algn="ctr">
              <a:lnSpc>
                <a:spcPts val="1914"/>
              </a:lnSpc>
              <a:spcBef>
                <a:spcPts val="95"/>
              </a:spcBef>
            </a:pPr>
            <a:r>
              <a:rPr sz="1600" spc="-160" dirty="0">
                <a:solidFill>
                  <a:srgbClr val="00AF50"/>
                </a:solidFill>
                <a:latin typeface="Wingdings"/>
                <a:cs typeface="Wingdings"/>
              </a:rPr>
              <a:t></a:t>
            </a:r>
            <a:r>
              <a:rPr sz="1600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AF50"/>
                </a:solidFill>
                <a:latin typeface="Calibri"/>
                <a:cs typeface="Calibri"/>
              </a:rPr>
              <a:t>More</a:t>
            </a:r>
            <a:r>
              <a:rPr sz="16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current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4"/>
              </a:lnSpc>
            </a:pP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(inverter</a:t>
            </a:r>
            <a:r>
              <a:rPr sz="16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AF50"/>
                </a:solidFill>
                <a:latin typeface="Calibri"/>
                <a:cs typeface="Calibri"/>
              </a:rPr>
              <a:t>EM</a:t>
            </a:r>
            <a:r>
              <a:rPr sz="16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cooling)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041642" y="2195576"/>
            <a:ext cx="1602740" cy="3585845"/>
            <a:chOff x="7041642" y="2195576"/>
            <a:chExt cx="1602740" cy="3585845"/>
          </a:xfrm>
        </p:grpSpPr>
        <p:sp>
          <p:nvSpPr>
            <p:cNvPr id="23" name="object 23"/>
            <p:cNvSpPr/>
            <p:nvPr/>
          </p:nvSpPr>
          <p:spPr>
            <a:xfrm>
              <a:off x="7047992" y="2201926"/>
              <a:ext cx="298450" cy="303530"/>
            </a:xfrm>
            <a:custGeom>
              <a:avLst/>
              <a:gdLst/>
              <a:ahLst/>
              <a:cxnLst/>
              <a:rect l="l" t="t" r="r" b="b"/>
              <a:pathLst>
                <a:path w="298450" h="303530">
                  <a:moveTo>
                    <a:pt x="295401" y="0"/>
                  </a:moveTo>
                  <a:lnTo>
                    <a:pt x="142621" y="2539"/>
                  </a:lnTo>
                  <a:lnTo>
                    <a:pt x="181482" y="40132"/>
                  </a:lnTo>
                  <a:lnTo>
                    <a:pt x="0" y="228091"/>
                  </a:lnTo>
                  <a:lnTo>
                    <a:pt x="77597" y="303149"/>
                  </a:lnTo>
                  <a:lnTo>
                    <a:pt x="259206" y="115188"/>
                  </a:lnTo>
                  <a:lnTo>
                    <a:pt x="298068" y="152653"/>
                  </a:lnTo>
                  <a:lnTo>
                    <a:pt x="29540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47992" y="2201926"/>
              <a:ext cx="298450" cy="303530"/>
            </a:xfrm>
            <a:custGeom>
              <a:avLst/>
              <a:gdLst/>
              <a:ahLst/>
              <a:cxnLst/>
              <a:rect l="l" t="t" r="r" b="b"/>
              <a:pathLst>
                <a:path w="298450" h="303530">
                  <a:moveTo>
                    <a:pt x="142621" y="2539"/>
                  </a:moveTo>
                  <a:lnTo>
                    <a:pt x="295401" y="0"/>
                  </a:lnTo>
                  <a:lnTo>
                    <a:pt x="298068" y="152653"/>
                  </a:lnTo>
                  <a:lnTo>
                    <a:pt x="259206" y="115188"/>
                  </a:lnTo>
                  <a:lnTo>
                    <a:pt x="77597" y="303149"/>
                  </a:lnTo>
                  <a:lnTo>
                    <a:pt x="0" y="228091"/>
                  </a:lnTo>
                  <a:lnTo>
                    <a:pt x="181482" y="40132"/>
                  </a:lnTo>
                  <a:lnTo>
                    <a:pt x="142621" y="2539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48118" y="2697607"/>
              <a:ext cx="289560" cy="323215"/>
            </a:xfrm>
            <a:custGeom>
              <a:avLst/>
              <a:gdLst/>
              <a:ahLst/>
              <a:cxnLst/>
              <a:rect l="l" t="t" r="r" b="b"/>
              <a:pathLst>
                <a:path w="289559" h="323214">
                  <a:moveTo>
                    <a:pt x="272160" y="0"/>
                  </a:moveTo>
                  <a:lnTo>
                    <a:pt x="120396" y="17398"/>
                  </a:lnTo>
                  <a:lnTo>
                    <a:pt x="162686" y="50926"/>
                  </a:lnTo>
                  <a:lnTo>
                    <a:pt x="0" y="255523"/>
                  </a:lnTo>
                  <a:lnTo>
                    <a:pt x="84581" y="322706"/>
                  </a:lnTo>
                  <a:lnTo>
                    <a:pt x="247268" y="118237"/>
                  </a:lnTo>
                  <a:lnTo>
                    <a:pt x="289559" y="151764"/>
                  </a:lnTo>
                  <a:lnTo>
                    <a:pt x="2721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8118" y="2697607"/>
              <a:ext cx="289560" cy="323215"/>
            </a:xfrm>
            <a:custGeom>
              <a:avLst/>
              <a:gdLst/>
              <a:ahLst/>
              <a:cxnLst/>
              <a:rect l="l" t="t" r="r" b="b"/>
              <a:pathLst>
                <a:path w="289559" h="323214">
                  <a:moveTo>
                    <a:pt x="120396" y="17398"/>
                  </a:moveTo>
                  <a:lnTo>
                    <a:pt x="272160" y="0"/>
                  </a:lnTo>
                  <a:lnTo>
                    <a:pt x="289559" y="151764"/>
                  </a:lnTo>
                  <a:lnTo>
                    <a:pt x="247268" y="118237"/>
                  </a:lnTo>
                  <a:lnTo>
                    <a:pt x="84581" y="322706"/>
                  </a:lnTo>
                  <a:lnTo>
                    <a:pt x="0" y="255523"/>
                  </a:lnTo>
                  <a:lnTo>
                    <a:pt x="162686" y="50926"/>
                  </a:lnTo>
                  <a:lnTo>
                    <a:pt x="120396" y="17398"/>
                  </a:lnTo>
                  <a:close/>
                </a:path>
              </a:pathLst>
            </a:custGeom>
            <a:ln w="126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305" y="2958846"/>
              <a:ext cx="248285" cy="363220"/>
            </a:xfrm>
            <a:custGeom>
              <a:avLst/>
              <a:gdLst/>
              <a:ahLst/>
              <a:cxnLst/>
              <a:rect l="l" t="t" r="r" b="b"/>
              <a:pathLst>
                <a:path w="248284" h="363220">
                  <a:moveTo>
                    <a:pt x="187960" y="0"/>
                  </a:moveTo>
                  <a:lnTo>
                    <a:pt x="47498" y="59816"/>
                  </a:lnTo>
                  <a:lnTo>
                    <a:pt x="97536" y="80009"/>
                  </a:lnTo>
                  <a:lnTo>
                    <a:pt x="0" y="322452"/>
                  </a:lnTo>
                  <a:lnTo>
                    <a:pt x="100202" y="362712"/>
                  </a:lnTo>
                  <a:lnTo>
                    <a:pt x="197739" y="120268"/>
                  </a:lnTo>
                  <a:lnTo>
                    <a:pt x="247903" y="140462"/>
                  </a:lnTo>
                  <a:lnTo>
                    <a:pt x="1879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82305" y="2958846"/>
              <a:ext cx="248285" cy="363220"/>
            </a:xfrm>
            <a:custGeom>
              <a:avLst/>
              <a:gdLst/>
              <a:ahLst/>
              <a:cxnLst/>
              <a:rect l="l" t="t" r="r" b="b"/>
              <a:pathLst>
                <a:path w="248284" h="363220">
                  <a:moveTo>
                    <a:pt x="47498" y="59816"/>
                  </a:moveTo>
                  <a:lnTo>
                    <a:pt x="187960" y="0"/>
                  </a:lnTo>
                  <a:lnTo>
                    <a:pt x="247903" y="140462"/>
                  </a:lnTo>
                  <a:lnTo>
                    <a:pt x="197739" y="120268"/>
                  </a:lnTo>
                  <a:lnTo>
                    <a:pt x="100202" y="362712"/>
                  </a:lnTo>
                  <a:lnTo>
                    <a:pt x="0" y="322452"/>
                  </a:lnTo>
                  <a:lnTo>
                    <a:pt x="97536" y="80009"/>
                  </a:lnTo>
                  <a:lnTo>
                    <a:pt x="47498" y="59816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8510" y="5444617"/>
              <a:ext cx="285115" cy="330200"/>
            </a:xfrm>
            <a:custGeom>
              <a:avLst/>
              <a:gdLst/>
              <a:ahLst/>
              <a:cxnLst/>
              <a:rect l="l" t="t" r="r" b="b"/>
              <a:pathLst>
                <a:path w="285115" h="330200">
                  <a:moveTo>
                    <a:pt x="87249" y="0"/>
                  </a:moveTo>
                  <a:lnTo>
                    <a:pt x="0" y="63627"/>
                  </a:lnTo>
                  <a:lnTo>
                    <a:pt x="154050" y="274688"/>
                  </a:lnTo>
                  <a:lnTo>
                    <a:pt x="110490" y="306527"/>
                  </a:lnTo>
                  <a:lnTo>
                    <a:pt x="261366" y="330098"/>
                  </a:lnTo>
                  <a:lnTo>
                    <a:pt x="284988" y="179171"/>
                  </a:lnTo>
                  <a:lnTo>
                    <a:pt x="241300" y="211010"/>
                  </a:lnTo>
                  <a:lnTo>
                    <a:pt x="8724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28510" y="5444617"/>
              <a:ext cx="285115" cy="330200"/>
            </a:xfrm>
            <a:custGeom>
              <a:avLst/>
              <a:gdLst/>
              <a:ahLst/>
              <a:cxnLst/>
              <a:rect l="l" t="t" r="r" b="b"/>
              <a:pathLst>
                <a:path w="285115" h="330200">
                  <a:moveTo>
                    <a:pt x="284988" y="179171"/>
                  </a:moveTo>
                  <a:lnTo>
                    <a:pt x="261366" y="330098"/>
                  </a:lnTo>
                  <a:lnTo>
                    <a:pt x="110490" y="306527"/>
                  </a:lnTo>
                  <a:lnTo>
                    <a:pt x="154050" y="274688"/>
                  </a:lnTo>
                  <a:lnTo>
                    <a:pt x="0" y="63627"/>
                  </a:lnTo>
                  <a:lnTo>
                    <a:pt x="87249" y="0"/>
                  </a:lnTo>
                  <a:lnTo>
                    <a:pt x="241300" y="211010"/>
                  </a:lnTo>
                  <a:lnTo>
                    <a:pt x="284988" y="179171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96073" y="4962652"/>
              <a:ext cx="274320" cy="344170"/>
            </a:xfrm>
            <a:custGeom>
              <a:avLst/>
              <a:gdLst/>
              <a:ahLst/>
              <a:cxnLst/>
              <a:rect l="l" t="t" r="r" b="b"/>
              <a:pathLst>
                <a:path w="274320" h="344170">
                  <a:moveTo>
                    <a:pt x="92328" y="0"/>
                  </a:moveTo>
                  <a:lnTo>
                    <a:pt x="0" y="56134"/>
                  </a:lnTo>
                  <a:lnTo>
                    <a:pt x="135508" y="279527"/>
                  </a:lnTo>
                  <a:lnTo>
                    <a:pt x="89407" y="307467"/>
                  </a:lnTo>
                  <a:lnTo>
                    <a:pt x="237744" y="343789"/>
                  </a:lnTo>
                  <a:lnTo>
                    <a:pt x="274066" y="195453"/>
                  </a:lnTo>
                  <a:lnTo>
                    <a:pt x="227965" y="223520"/>
                  </a:lnTo>
                  <a:lnTo>
                    <a:pt x="9232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96073" y="4962652"/>
              <a:ext cx="274320" cy="344170"/>
            </a:xfrm>
            <a:custGeom>
              <a:avLst/>
              <a:gdLst/>
              <a:ahLst/>
              <a:cxnLst/>
              <a:rect l="l" t="t" r="r" b="b"/>
              <a:pathLst>
                <a:path w="274320" h="344170">
                  <a:moveTo>
                    <a:pt x="274066" y="195453"/>
                  </a:moveTo>
                  <a:lnTo>
                    <a:pt x="237744" y="343789"/>
                  </a:lnTo>
                  <a:lnTo>
                    <a:pt x="89407" y="307467"/>
                  </a:lnTo>
                  <a:lnTo>
                    <a:pt x="135508" y="279527"/>
                  </a:lnTo>
                  <a:lnTo>
                    <a:pt x="0" y="56134"/>
                  </a:lnTo>
                  <a:lnTo>
                    <a:pt x="92328" y="0"/>
                  </a:lnTo>
                  <a:lnTo>
                    <a:pt x="227965" y="223520"/>
                  </a:lnTo>
                  <a:lnTo>
                    <a:pt x="274066" y="195453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07273" y="4633086"/>
              <a:ext cx="231140" cy="369570"/>
            </a:xfrm>
            <a:custGeom>
              <a:avLst/>
              <a:gdLst/>
              <a:ahLst/>
              <a:cxnLst/>
              <a:rect l="l" t="t" r="r" b="b"/>
              <a:pathLst>
                <a:path w="231140" h="369570">
                  <a:moveTo>
                    <a:pt x="103377" y="0"/>
                  </a:moveTo>
                  <a:lnTo>
                    <a:pt x="0" y="31242"/>
                  </a:lnTo>
                  <a:lnTo>
                    <a:pt x="75437" y="281431"/>
                  </a:lnTo>
                  <a:lnTo>
                    <a:pt x="23749" y="296925"/>
                  </a:lnTo>
                  <a:lnTo>
                    <a:pt x="158369" y="369188"/>
                  </a:lnTo>
                  <a:lnTo>
                    <a:pt x="230631" y="234569"/>
                  </a:lnTo>
                  <a:lnTo>
                    <a:pt x="178943" y="25018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07273" y="4633086"/>
              <a:ext cx="231140" cy="369570"/>
            </a:xfrm>
            <a:custGeom>
              <a:avLst/>
              <a:gdLst/>
              <a:ahLst/>
              <a:cxnLst/>
              <a:rect l="l" t="t" r="r" b="b"/>
              <a:pathLst>
                <a:path w="231140" h="369570">
                  <a:moveTo>
                    <a:pt x="230631" y="234569"/>
                  </a:moveTo>
                  <a:lnTo>
                    <a:pt x="158369" y="369188"/>
                  </a:lnTo>
                  <a:lnTo>
                    <a:pt x="23749" y="296925"/>
                  </a:lnTo>
                  <a:lnTo>
                    <a:pt x="75437" y="281431"/>
                  </a:lnTo>
                  <a:lnTo>
                    <a:pt x="0" y="31242"/>
                  </a:lnTo>
                  <a:lnTo>
                    <a:pt x="103377" y="0"/>
                  </a:lnTo>
                  <a:lnTo>
                    <a:pt x="178943" y="250189"/>
                  </a:lnTo>
                  <a:lnTo>
                    <a:pt x="230631" y="234569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768590" y="1944750"/>
            <a:ext cx="19850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Maximum</a:t>
            </a:r>
            <a:r>
              <a:rPr sz="16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power</a:t>
            </a:r>
            <a:endParaRPr sz="1600">
              <a:latin typeface="Calibri"/>
              <a:cs typeface="Calibri"/>
            </a:endParaRPr>
          </a:p>
          <a:p>
            <a:pPr marL="12065" marR="5080" algn="ctr">
              <a:lnSpc>
                <a:spcPts val="1910"/>
              </a:lnSpc>
              <a:spcBef>
                <a:spcPts val="85"/>
              </a:spcBef>
            </a:pPr>
            <a:r>
              <a:rPr sz="1600" spc="-160" dirty="0">
                <a:solidFill>
                  <a:srgbClr val="006FC0"/>
                </a:solidFill>
                <a:latin typeface="Wingdings"/>
                <a:cs typeface="Wingdings"/>
              </a:rPr>
              <a:t>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Battery</a:t>
            </a:r>
            <a:r>
              <a:rPr sz="1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performance 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Inverter</a:t>
            </a:r>
            <a:r>
              <a:rPr sz="16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6FC0"/>
                </a:solidFill>
                <a:latin typeface="Calibri"/>
                <a:cs typeface="Calibri"/>
              </a:rPr>
              <a:t>size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867902" y="3582670"/>
            <a:ext cx="517525" cy="753745"/>
            <a:chOff x="8867902" y="3582670"/>
            <a:chExt cx="517525" cy="753745"/>
          </a:xfrm>
        </p:grpSpPr>
        <p:sp>
          <p:nvSpPr>
            <p:cNvPr id="37" name="object 37"/>
            <p:cNvSpPr/>
            <p:nvPr/>
          </p:nvSpPr>
          <p:spPr>
            <a:xfrm>
              <a:off x="8874252" y="4090416"/>
              <a:ext cx="504825" cy="239395"/>
            </a:xfrm>
            <a:custGeom>
              <a:avLst/>
              <a:gdLst/>
              <a:ahLst/>
              <a:cxnLst/>
              <a:rect l="l" t="t" r="r" b="b"/>
              <a:pathLst>
                <a:path w="504825" h="239395">
                  <a:moveTo>
                    <a:pt x="384809" y="0"/>
                  </a:moveTo>
                  <a:lnTo>
                    <a:pt x="384809" y="59816"/>
                  </a:lnTo>
                  <a:lnTo>
                    <a:pt x="0" y="59816"/>
                  </a:lnTo>
                  <a:lnTo>
                    <a:pt x="0" y="179450"/>
                  </a:lnTo>
                  <a:lnTo>
                    <a:pt x="384809" y="179450"/>
                  </a:lnTo>
                  <a:lnTo>
                    <a:pt x="384809" y="239267"/>
                  </a:lnTo>
                  <a:lnTo>
                    <a:pt x="504444" y="119633"/>
                  </a:lnTo>
                  <a:lnTo>
                    <a:pt x="38480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74252" y="4090416"/>
              <a:ext cx="504825" cy="239395"/>
            </a:xfrm>
            <a:custGeom>
              <a:avLst/>
              <a:gdLst/>
              <a:ahLst/>
              <a:cxnLst/>
              <a:rect l="l" t="t" r="r" b="b"/>
              <a:pathLst>
                <a:path w="504825" h="239395">
                  <a:moveTo>
                    <a:pt x="0" y="59816"/>
                  </a:moveTo>
                  <a:lnTo>
                    <a:pt x="384809" y="59816"/>
                  </a:lnTo>
                  <a:lnTo>
                    <a:pt x="384809" y="0"/>
                  </a:lnTo>
                  <a:lnTo>
                    <a:pt x="504444" y="119633"/>
                  </a:lnTo>
                  <a:lnTo>
                    <a:pt x="384809" y="239267"/>
                  </a:lnTo>
                  <a:lnTo>
                    <a:pt x="384809" y="179450"/>
                  </a:lnTo>
                  <a:lnTo>
                    <a:pt x="0" y="179450"/>
                  </a:lnTo>
                  <a:lnTo>
                    <a:pt x="0" y="5981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74252" y="3589020"/>
              <a:ext cx="504825" cy="241300"/>
            </a:xfrm>
            <a:custGeom>
              <a:avLst/>
              <a:gdLst/>
              <a:ahLst/>
              <a:cxnLst/>
              <a:rect l="l" t="t" r="r" b="b"/>
              <a:pathLst>
                <a:path w="504825" h="241300">
                  <a:moveTo>
                    <a:pt x="384048" y="0"/>
                  </a:moveTo>
                  <a:lnTo>
                    <a:pt x="384048" y="60197"/>
                  </a:lnTo>
                  <a:lnTo>
                    <a:pt x="0" y="60197"/>
                  </a:lnTo>
                  <a:lnTo>
                    <a:pt x="0" y="180593"/>
                  </a:lnTo>
                  <a:lnTo>
                    <a:pt x="384048" y="180593"/>
                  </a:lnTo>
                  <a:lnTo>
                    <a:pt x="384048" y="240791"/>
                  </a:lnTo>
                  <a:lnTo>
                    <a:pt x="504444" y="120395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74252" y="3589020"/>
              <a:ext cx="504825" cy="241300"/>
            </a:xfrm>
            <a:custGeom>
              <a:avLst/>
              <a:gdLst/>
              <a:ahLst/>
              <a:cxnLst/>
              <a:rect l="l" t="t" r="r" b="b"/>
              <a:pathLst>
                <a:path w="504825" h="241300">
                  <a:moveTo>
                    <a:pt x="0" y="60197"/>
                  </a:moveTo>
                  <a:lnTo>
                    <a:pt x="384048" y="60197"/>
                  </a:lnTo>
                  <a:lnTo>
                    <a:pt x="384048" y="0"/>
                  </a:lnTo>
                  <a:lnTo>
                    <a:pt x="504444" y="120395"/>
                  </a:lnTo>
                  <a:lnTo>
                    <a:pt x="384048" y="240791"/>
                  </a:lnTo>
                  <a:lnTo>
                    <a:pt x="384048" y="180593"/>
                  </a:lnTo>
                  <a:lnTo>
                    <a:pt x="0" y="180593"/>
                  </a:lnTo>
                  <a:lnTo>
                    <a:pt x="0" y="60197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468739" y="3138881"/>
            <a:ext cx="182245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Maximum</a:t>
            </a:r>
            <a:r>
              <a:rPr sz="16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00000"/>
                </a:solidFill>
                <a:latin typeface="Calibri"/>
                <a:cs typeface="Calibri"/>
              </a:rPr>
              <a:t>speed</a:t>
            </a:r>
            <a:endParaRPr sz="1600">
              <a:latin typeface="Calibri"/>
              <a:cs typeface="Calibri"/>
            </a:endParaRPr>
          </a:p>
          <a:p>
            <a:pPr marL="12700" marR="5080" algn="ctr">
              <a:lnSpc>
                <a:spcPts val="1910"/>
              </a:lnSpc>
              <a:spcBef>
                <a:spcPts val="90"/>
              </a:spcBef>
            </a:pPr>
            <a:r>
              <a:rPr sz="1600" spc="-160" dirty="0">
                <a:solidFill>
                  <a:srgbClr val="C00000"/>
                </a:solidFill>
                <a:latin typeface="Wingdings"/>
                <a:cs typeface="Wingdings"/>
              </a:rPr>
              <a:t></a:t>
            </a:r>
            <a:r>
              <a:rPr sz="1600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Inverter</a:t>
            </a:r>
            <a:r>
              <a:rPr sz="16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speed</a:t>
            </a:r>
            <a:r>
              <a:rPr sz="16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EM</a:t>
            </a:r>
            <a:r>
              <a:rPr sz="16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rotor</a:t>
            </a:r>
            <a:r>
              <a:rPr sz="16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design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880472" y="4083075"/>
            <a:ext cx="1458595" cy="5937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(rpm)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alibri"/>
                <a:cs typeface="Calibri"/>
              </a:rPr>
              <a:t>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shaft</a:t>
            </a:r>
            <a:r>
              <a:rPr sz="1800" spc="-10" dirty="0">
                <a:latin typeface="Calibri"/>
                <a:cs typeface="Calibri"/>
              </a:rPr>
              <a:t> speed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8185" y="2913369"/>
            <a:ext cx="254000" cy="15430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Shaft</a:t>
            </a:r>
            <a:r>
              <a:rPr sz="1800" spc="-10" dirty="0">
                <a:latin typeface="Calibri"/>
                <a:cs typeface="Calibri"/>
              </a:rPr>
              <a:t> torque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7250" y="1375409"/>
            <a:ext cx="2083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Typical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 </a:t>
            </a:r>
            <a:r>
              <a:rPr sz="1800" dirty="0">
                <a:latin typeface="Calibri"/>
                <a:cs typeface="Calibri"/>
              </a:rPr>
              <a:t>envelope,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what </a:t>
            </a:r>
            <a:r>
              <a:rPr sz="1800" dirty="0">
                <a:latin typeface="Calibri"/>
                <a:cs typeface="Calibri"/>
              </a:rPr>
              <a:t>components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limit </a:t>
            </a:r>
            <a:r>
              <a:rPr sz="1800" spc="-10" dirty="0">
                <a:latin typeface="Calibri"/>
                <a:cs typeface="Calibri"/>
              </a:rPr>
              <a:t>performance.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7250" y="2747264"/>
            <a:ext cx="24180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EMs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inverters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 </a:t>
            </a:r>
            <a:r>
              <a:rPr sz="1800" spc="-25" dirty="0">
                <a:latin typeface="Calibri"/>
                <a:cs typeface="Calibri"/>
              </a:rPr>
              <a:t>be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reverse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rotational </a:t>
            </a:r>
            <a:r>
              <a:rPr sz="1800" dirty="0">
                <a:latin typeface="Calibri"/>
                <a:cs typeface="Calibri"/>
              </a:rPr>
              <a:t>direction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same </a:t>
            </a:r>
            <a:r>
              <a:rPr sz="1800" spc="-10" dirty="0">
                <a:latin typeface="Calibri"/>
                <a:cs typeface="Calibri"/>
              </a:rPr>
              <a:t>performance.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Performance</a:t>
            </a:r>
            <a:r>
              <a:rPr sz="6000" spc="-325" dirty="0"/>
              <a:t> </a:t>
            </a:r>
            <a:r>
              <a:rPr sz="6000" spc="-20" dirty="0"/>
              <a:t>examples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436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automotive</a:t>
            </a:r>
            <a:r>
              <a:rPr sz="2400" spc="-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electrical</a:t>
            </a:r>
            <a:r>
              <a:rPr sz="2400" spc="-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machines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2877311"/>
            <a:ext cx="11694160" cy="3674745"/>
            <a:chOff x="306324" y="2877311"/>
            <a:chExt cx="11694160" cy="3674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8435" y="2877311"/>
              <a:ext cx="4701539" cy="36743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3507" y="3072383"/>
              <a:ext cx="4131563" cy="310438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8953" y="708602"/>
            <a:ext cx="3941845" cy="17090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Performance</a:t>
            </a:r>
            <a:r>
              <a:rPr spc="-204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5676" y="1759661"/>
            <a:ext cx="6284595" cy="42481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66700" marR="236220" indent="-228600" algn="just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Car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manufacturers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rarely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publish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full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their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machines.</a:t>
            </a:r>
            <a:endParaRPr sz="2800" dirty="0">
              <a:latin typeface="Calibri"/>
              <a:cs typeface="Calibri"/>
            </a:endParaRPr>
          </a:p>
          <a:p>
            <a:pPr marL="266700" marR="795020" indent="-228600" algn="just">
              <a:lnSpc>
                <a:spcPct val="80000"/>
              </a:lnSpc>
              <a:spcBef>
                <a:spcPts val="1019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0" dirty="0">
                <a:latin typeface="Calibri"/>
                <a:cs typeface="Calibri"/>
              </a:rPr>
              <a:t>Measurements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complicated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require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big,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expensive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equipment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perform.</a:t>
            </a:r>
            <a:endParaRPr sz="2800" dirty="0">
              <a:latin typeface="Calibri"/>
              <a:cs typeface="Calibri"/>
            </a:endParaRPr>
          </a:p>
          <a:p>
            <a:pPr marL="266700" marR="495934" indent="-228600" algn="just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Some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775" baseline="25525" dirty="0">
                <a:latin typeface="Calibri"/>
                <a:cs typeface="Calibri"/>
              </a:rPr>
              <a:t>rd</a:t>
            </a:r>
            <a:r>
              <a:rPr sz="2775" spc="217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companies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offering measurement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high</a:t>
            </a:r>
            <a:r>
              <a:rPr sz="2800" spc="-10" dirty="0">
                <a:latin typeface="Calibri"/>
                <a:cs typeface="Calibri"/>
              </a:rPr>
              <a:t> price.</a:t>
            </a:r>
            <a:endParaRPr sz="2800" dirty="0">
              <a:latin typeface="Calibri"/>
              <a:cs typeface="Calibri"/>
            </a:endParaRPr>
          </a:p>
          <a:p>
            <a:pPr marL="266700" marR="30480" indent="-228600">
              <a:lnSpc>
                <a:spcPct val="80000"/>
              </a:lnSpc>
              <a:spcBef>
                <a:spcPts val="100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One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entity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offering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free: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Department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Energy,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Oak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Ridge </a:t>
            </a:r>
            <a:r>
              <a:rPr sz="2800" dirty="0">
                <a:latin typeface="Calibri"/>
                <a:cs typeface="Calibri"/>
              </a:rPr>
              <a:t>National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Laboratory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2764" y="2350389"/>
            <a:ext cx="2021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Nissan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Leaf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(generation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1)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4708" y="1116234"/>
            <a:ext cx="8333255" cy="49718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430" y="10109"/>
            <a:ext cx="3242945" cy="594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00" dirty="0"/>
              <a:t>Nissan</a:t>
            </a:r>
            <a:r>
              <a:rPr sz="3700" spc="-25" dirty="0"/>
              <a:t> </a:t>
            </a:r>
            <a:r>
              <a:rPr sz="3700" dirty="0"/>
              <a:t>Leaf</a:t>
            </a:r>
            <a:r>
              <a:rPr sz="3700" spc="5" dirty="0"/>
              <a:t> </a:t>
            </a:r>
            <a:r>
              <a:rPr sz="3700" spc="-20" dirty="0"/>
              <a:t>2012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260705" y="984249"/>
            <a:ext cx="2324735" cy="127317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Map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eMachine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inverter combined.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Gearbox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losses missing!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  <a:spcBef>
                <a:spcPts val="775"/>
              </a:spcBef>
            </a:pPr>
            <a:r>
              <a:rPr sz="1600" b="1" dirty="0">
                <a:latin typeface="Calibri"/>
                <a:cs typeface="Calibri"/>
              </a:rPr>
              <a:t>280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Nm,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80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kW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traction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600" b="1" dirty="0">
                <a:latin typeface="Calibri"/>
                <a:cs typeface="Calibri"/>
              </a:rPr>
              <a:t>machine.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56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kg.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7498" y="6047943"/>
            <a:ext cx="69119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40"/>
              </a:lnSpc>
              <a:spcBef>
                <a:spcPts val="95"/>
              </a:spcBef>
            </a:pP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*</a:t>
            </a:r>
            <a:r>
              <a:rPr sz="1000" b="0" spc="17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Benchmarking</a:t>
            </a:r>
            <a:r>
              <a:rPr sz="1000" b="0" spc="3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State-of-the-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Art</a:t>
            </a:r>
            <a:r>
              <a:rPr sz="1000" b="0" spc="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Technologies.</a:t>
            </a:r>
            <a:r>
              <a:rPr sz="1000" b="0" spc="2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Tim</a:t>
            </a:r>
            <a:r>
              <a:rPr sz="1000" b="0" spc="-2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Burress.</a:t>
            </a:r>
            <a:endParaRPr sz="1000">
              <a:latin typeface="Calibri Light"/>
              <a:cs typeface="Calibri Light"/>
            </a:endParaRPr>
          </a:p>
          <a:p>
            <a:pPr marL="12700">
              <a:lnSpc>
                <a:spcPts val="1140"/>
              </a:lnSpc>
            </a:pP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2013</a:t>
            </a:r>
            <a:r>
              <a:rPr sz="1000" b="0" spc="-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U.S.</a:t>
            </a:r>
            <a:r>
              <a:rPr sz="1000" b="0" spc="-2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DOE</a:t>
            </a:r>
            <a:r>
              <a:rPr sz="1000" b="0" spc="-2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Hydrogen</a:t>
            </a:r>
            <a:r>
              <a:rPr sz="1000" b="0" spc="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and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Fuel</a:t>
            </a:r>
            <a:r>
              <a:rPr sz="1000" b="0" spc="-1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Cells</a:t>
            </a:r>
            <a:r>
              <a:rPr sz="1000" b="0" spc="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Program and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Vehicle</a:t>
            </a:r>
            <a:r>
              <a:rPr sz="1000" b="0" spc="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Technologies</a:t>
            </a:r>
            <a:r>
              <a:rPr sz="1000" b="0" spc="2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Program</a:t>
            </a:r>
            <a:r>
              <a:rPr sz="1000" b="0" spc="-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Annual Merit</a:t>
            </a:r>
            <a:r>
              <a:rPr sz="1000" b="0" spc="-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Review</a:t>
            </a:r>
            <a:r>
              <a:rPr sz="1000" b="0" spc="-5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and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Peer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dirty="0">
                <a:solidFill>
                  <a:srgbClr val="A4A4A4"/>
                </a:solidFill>
                <a:latin typeface="Calibri Light"/>
                <a:cs typeface="Calibri Light"/>
              </a:rPr>
              <a:t>Evaluation</a:t>
            </a:r>
            <a:r>
              <a:rPr sz="1000" b="0" spc="1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000" b="0" spc="-10" dirty="0">
                <a:solidFill>
                  <a:srgbClr val="A4A4A4"/>
                </a:solidFill>
                <a:latin typeface="Calibri Light"/>
                <a:cs typeface="Calibri Light"/>
              </a:rPr>
              <a:t>Meeting</a:t>
            </a:r>
            <a:endParaRPr sz="10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792" y="4254810"/>
            <a:ext cx="1728216" cy="19717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36589" y="1055573"/>
            <a:ext cx="1849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spc="-10" dirty="0">
                <a:solidFill>
                  <a:srgbClr val="A4A4A4"/>
                </a:solidFill>
                <a:latin typeface="Calibri Light"/>
                <a:cs typeface="Calibri Light"/>
              </a:rPr>
              <a:t>Measured </a:t>
            </a:r>
            <a:r>
              <a:rPr sz="1600" b="0" dirty="0">
                <a:solidFill>
                  <a:srgbClr val="A4A4A4"/>
                </a:solidFill>
                <a:latin typeface="Calibri Light"/>
                <a:cs typeface="Calibri Light"/>
              </a:rPr>
              <a:t>at</a:t>
            </a:r>
            <a:r>
              <a:rPr sz="1600" b="0" spc="-4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A4A4A4"/>
                </a:solidFill>
                <a:latin typeface="Calibri Light"/>
                <a:cs typeface="Calibri Light"/>
              </a:rPr>
              <a:t>375</a:t>
            </a:r>
            <a:r>
              <a:rPr sz="1600" b="0" spc="-2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A4A4A4"/>
                </a:solidFill>
                <a:latin typeface="Calibri Light"/>
                <a:cs typeface="Calibri Light"/>
              </a:rPr>
              <a:t>V</a:t>
            </a:r>
            <a:r>
              <a:rPr sz="1600" b="0" spc="-20" dirty="0">
                <a:solidFill>
                  <a:srgbClr val="A4A4A4"/>
                </a:solidFill>
                <a:latin typeface="Calibri Light"/>
                <a:cs typeface="Calibri Light"/>
              </a:rPr>
              <a:t> </a:t>
            </a:r>
            <a:r>
              <a:rPr sz="1600" b="0" spc="-25" dirty="0">
                <a:solidFill>
                  <a:srgbClr val="A4A4A4"/>
                </a:solidFill>
                <a:latin typeface="Calibri Light"/>
                <a:cs typeface="Calibri Light"/>
              </a:rPr>
              <a:t>DC</a:t>
            </a:r>
            <a:endParaRPr sz="1600">
              <a:latin typeface="Calibri Light"/>
              <a:cs typeface="Calibr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5143" y="16764"/>
            <a:ext cx="2269236" cy="113537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E4FF65-9E9A-1CE5-BC29-4AB23832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05" y="2329855"/>
            <a:ext cx="2324735" cy="1852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Lecture</a:t>
            </a:r>
            <a:r>
              <a:rPr spc="-45" dirty="0"/>
              <a:t> </a:t>
            </a:r>
            <a:r>
              <a:rPr dirty="0"/>
              <a:t>3</a:t>
            </a:r>
            <a:r>
              <a:rPr spc="-2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3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523"/>
            <a:ext cx="5114925" cy="41167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(EMs)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System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overview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Type,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parts,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properties,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Typical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Performance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Design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276" y="33274"/>
            <a:ext cx="1820545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spc="-10" dirty="0"/>
              <a:t>Efficiency</a:t>
            </a:r>
            <a:endParaRPr sz="37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30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276" y="779144"/>
            <a:ext cx="10881360" cy="439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1805" indent="-457200">
              <a:lnSpc>
                <a:spcPts val="3329"/>
              </a:lnSpc>
              <a:spcBef>
                <a:spcPts val="95"/>
              </a:spcBef>
              <a:buFont typeface="Arial"/>
              <a:buChar char="•"/>
              <a:tabLst>
                <a:tab pos="471805" algn="l"/>
              </a:tabLst>
            </a:pPr>
            <a:r>
              <a:rPr sz="2800" spc="-20" dirty="0">
                <a:latin typeface="Calibri"/>
                <a:cs typeface="Calibri"/>
              </a:rPr>
              <a:t>Typical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efficiency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EM: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90-</a:t>
            </a:r>
            <a:r>
              <a:rPr sz="2800" dirty="0">
                <a:latin typeface="Calibri"/>
                <a:cs typeface="Calibri"/>
              </a:rPr>
              <a:t>97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%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peak</a:t>
            </a:r>
            <a:endParaRPr sz="2800" dirty="0">
              <a:latin typeface="Calibri"/>
              <a:cs typeface="Calibri"/>
            </a:endParaRPr>
          </a:p>
          <a:p>
            <a:pPr marL="1157605" marR="900430" lvl="1" indent="-457834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1157605" algn="l"/>
              </a:tabLst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reference: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Premium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Efficiency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(IE3)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industrial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peak </a:t>
            </a:r>
            <a:r>
              <a:rPr sz="2400" dirty="0">
                <a:latin typeface="Calibri"/>
                <a:cs typeface="Calibri"/>
              </a:rPr>
              <a:t>efficiency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95.4%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efficient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110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rating</a:t>
            </a:r>
            <a:endParaRPr sz="2400" dirty="0">
              <a:latin typeface="Calibri"/>
              <a:cs typeface="Calibri"/>
            </a:endParaRPr>
          </a:p>
          <a:p>
            <a:pPr marL="471805" indent="-457200">
              <a:lnSpc>
                <a:spcPts val="3335"/>
              </a:lnSpc>
              <a:spcBef>
                <a:spcPts val="334"/>
              </a:spcBef>
              <a:buFont typeface="Arial"/>
              <a:buChar char="•"/>
              <a:tabLst>
                <a:tab pos="471805" algn="l"/>
              </a:tabLst>
            </a:pPr>
            <a:r>
              <a:rPr sz="2800" spc="-20" dirty="0">
                <a:latin typeface="Calibri"/>
                <a:cs typeface="Calibri"/>
              </a:rPr>
              <a:t>Typical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efficiency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EDU: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88-</a:t>
            </a:r>
            <a:r>
              <a:rPr sz="2800" dirty="0">
                <a:latin typeface="Calibri"/>
                <a:cs typeface="Calibri"/>
              </a:rPr>
              <a:t>95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%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peak</a:t>
            </a:r>
            <a:endParaRPr sz="2800" dirty="0">
              <a:latin typeface="Calibri"/>
              <a:cs typeface="Calibri"/>
            </a:endParaRPr>
          </a:p>
          <a:p>
            <a:pPr marL="1157605" marR="5080" lvl="1" indent="-457834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1157605" algn="l"/>
              </a:tabLst>
            </a:pP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half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split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fairly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inverter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gearbox.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b="0" dirty="0">
                <a:latin typeface="Calibri Light"/>
                <a:cs typeface="Calibri Light"/>
              </a:rPr>
              <a:t>Specific</a:t>
            </a:r>
            <a:r>
              <a:rPr sz="3700" b="0" spc="15" dirty="0">
                <a:latin typeface="Calibri Light"/>
                <a:cs typeface="Calibri Light"/>
              </a:rPr>
              <a:t> </a:t>
            </a:r>
            <a:r>
              <a:rPr sz="3700" b="0" spc="-10" dirty="0">
                <a:latin typeface="Calibri Light"/>
                <a:cs typeface="Calibri Light"/>
              </a:rPr>
              <a:t>power</a:t>
            </a:r>
            <a:endParaRPr sz="3700" dirty="0">
              <a:latin typeface="Calibri Light"/>
              <a:cs typeface="Calibri Light"/>
            </a:endParaRPr>
          </a:p>
          <a:p>
            <a:pPr marL="14604" marR="742950">
              <a:lnSpc>
                <a:spcPts val="2500"/>
              </a:lnSpc>
              <a:spcBef>
                <a:spcPts val="1739"/>
              </a:spcBef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metric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judge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how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compact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electric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machine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EDU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total, regardless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power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size: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Power-</a:t>
            </a:r>
            <a:r>
              <a:rPr sz="2600" spc="-20" dirty="0">
                <a:latin typeface="Calibri"/>
                <a:cs typeface="Calibri"/>
              </a:rPr>
              <a:t>to-weight-</a:t>
            </a:r>
            <a:r>
              <a:rPr sz="2600" spc="-10" dirty="0">
                <a:latin typeface="Calibri"/>
                <a:cs typeface="Calibri"/>
              </a:rPr>
              <a:t>ratio.</a:t>
            </a:r>
            <a:endParaRPr sz="2600" dirty="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390"/>
              </a:spcBef>
              <a:tabLst>
                <a:tab pos="3672840" algn="l"/>
                <a:tab pos="7600315" algn="l"/>
              </a:tabLst>
            </a:pPr>
            <a:r>
              <a:rPr sz="2600" dirty="0">
                <a:latin typeface="Calibri"/>
                <a:cs typeface="Calibri"/>
              </a:rPr>
              <a:t>Example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Prius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2017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MG2:</a:t>
            </a:r>
            <a:r>
              <a:rPr sz="2600" dirty="0">
                <a:latin typeface="Calibri"/>
                <a:cs typeface="Calibri"/>
              </a:rPr>
              <a:t>	53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kW /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18.2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kg = 2.9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kW/kg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1300" dirty="0">
                <a:latin typeface="Calibri"/>
                <a:cs typeface="Calibri"/>
              </a:rPr>
              <a:t>(max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power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/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active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parts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weight)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835" y="5156098"/>
            <a:ext cx="390144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700"/>
              </a:lnSpc>
              <a:spcBef>
                <a:spcPts val="100"/>
              </a:spcBef>
            </a:pPr>
            <a:r>
              <a:rPr sz="1900" spc="-10" dirty="0">
                <a:latin typeface="Calibri"/>
                <a:cs typeface="Calibri"/>
              </a:rPr>
              <a:t>Industrial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standard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machines: Automotive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electrical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machines: Experimental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aircraft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electric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machines: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6470" y="5156098"/>
            <a:ext cx="1403985" cy="10998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900" dirty="0">
                <a:latin typeface="Calibri"/>
                <a:cs typeface="Calibri"/>
              </a:rPr>
              <a:t>0.1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kW/kg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900" spc="-10" dirty="0">
                <a:latin typeface="Calibri"/>
                <a:cs typeface="Calibri"/>
              </a:rPr>
              <a:t>1.0-</a:t>
            </a:r>
            <a:r>
              <a:rPr sz="1900" dirty="0">
                <a:latin typeface="Calibri"/>
                <a:cs typeface="Calibri"/>
              </a:rPr>
              <a:t>3.5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kW/kg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900" spc="-20" dirty="0">
                <a:latin typeface="Calibri"/>
                <a:cs typeface="Calibri"/>
              </a:rPr>
              <a:t>10-</a:t>
            </a:r>
            <a:r>
              <a:rPr sz="1900" dirty="0">
                <a:latin typeface="Calibri"/>
                <a:cs typeface="Calibri"/>
              </a:rPr>
              <a:t>20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kW/kg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Design</a:t>
            </a:r>
            <a:r>
              <a:rPr sz="6000" spc="-10" dirty="0"/>
              <a:t> </a:t>
            </a:r>
            <a:r>
              <a:rPr sz="6000" dirty="0"/>
              <a:t>and</a:t>
            </a:r>
            <a:r>
              <a:rPr sz="6000" spc="-5" dirty="0"/>
              <a:t> </a:t>
            </a:r>
            <a:r>
              <a:rPr sz="6000" dirty="0"/>
              <a:t>modeling</a:t>
            </a:r>
            <a:r>
              <a:rPr sz="6000" spc="-30" dirty="0"/>
              <a:t> </a:t>
            </a:r>
            <a:r>
              <a:rPr sz="6000" dirty="0"/>
              <a:t>of</a:t>
            </a:r>
            <a:r>
              <a:rPr sz="6000" spc="-5" dirty="0"/>
              <a:t> </a:t>
            </a:r>
            <a:r>
              <a:rPr sz="6000" spc="-25" dirty="0"/>
              <a:t>EMs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3131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FEA</a:t>
            </a:r>
            <a:r>
              <a:rPr sz="24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Simulink</a:t>
            </a:r>
            <a:r>
              <a:rPr sz="24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Finite</a:t>
            </a:r>
            <a:r>
              <a:rPr spc="-35" dirty="0"/>
              <a:t> </a:t>
            </a:r>
            <a:r>
              <a:rPr dirty="0"/>
              <a:t>Element</a:t>
            </a:r>
            <a:r>
              <a:rPr spc="-35" dirty="0"/>
              <a:t> </a:t>
            </a:r>
            <a:r>
              <a:rPr dirty="0"/>
              <a:t>Analysis</a:t>
            </a:r>
            <a:r>
              <a:rPr spc="-50" dirty="0"/>
              <a:t> </a:t>
            </a:r>
            <a:r>
              <a:rPr spc="-10" dirty="0"/>
              <a:t>(FEA)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55190"/>
            <a:ext cx="10296525" cy="45726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latin typeface="Calibri"/>
                <a:cs typeface="Calibri"/>
              </a:rPr>
              <a:t>What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FEA,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needed?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20"/>
              </a:spcBef>
            </a:pPr>
            <a:r>
              <a:rPr sz="2800" b="1" dirty="0">
                <a:latin typeface="Calibri"/>
                <a:cs typeface="Calibri"/>
              </a:rPr>
              <a:t>Problem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Background</a:t>
            </a:r>
            <a:endParaRPr sz="2800">
              <a:latin typeface="Calibri"/>
              <a:cs typeface="Calibri"/>
            </a:endParaRPr>
          </a:p>
          <a:p>
            <a:pPr marL="240029" marR="5080" indent="-227965" algn="just">
              <a:lnSpc>
                <a:spcPts val="269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Magnetic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circuits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highly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edge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their 	performance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limits</a:t>
            </a:r>
            <a:endParaRPr sz="2800">
              <a:latin typeface="Calibri"/>
              <a:cs typeface="Calibri"/>
            </a:endParaRPr>
          </a:p>
          <a:p>
            <a:pPr marL="697865" lvl="1" indent="-227965" algn="just">
              <a:lnSpc>
                <a:spcPts val="2800"/>
              </a:lnSpc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Why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limits?</a:t>
            </a:r>
            <a:endParaRPr sz="2400">
              <a:latin typeface="Calibri"/>
              <a:cs typeface="Calibri"/>
            </a:endParaRPr>
          </a:p>
          <a:p>
            <a:pPr marL="697865" lvl="1" indent="-227965" algn="just">
              <a:lnSpc>
                <a:spcPts val="2845"/>
              </a:lnSpc>
              <a:buFont typeface="Arial"/>
              <a:buChar char="•"/>
              <a:tabLst>
                <a:tab pos="697865" algn="l"/>
              </a:tabLst>
            </a:pPr>
            <a:r>
              <a:rPr sz="2400" spc="-9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performance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(power,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torque)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volume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</a:t>
            </a:r>
            <a:endParaRPr sz="240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Analytical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offer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limited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accuracy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EMs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FEA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  <a:p>
            <a:pPr marL="12700" marR="885825" algn="just">
              <a:lnSpc>
                <a:spcPct val="80000"/>
              </a:lnSpc>
              <a:spcBef>
                <a:spcPts val="1000"/>
              </a:spcBef>
            </a:pP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motor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CAD,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break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thousands</a:t>
            </a:r>
            <a:r>
              <a:rPr sz="2800" spc="-25" dirty="0">
                <a:latin typeface="Calibri"/>
                <a:cs typeface="Calibri"/>
              </a:rPr>
              <a:t> of </a:t>
            </a:r>
            <a:r>
              <a:rPr sz="2800" spc="-10" dirty="0">
                <a:latin typeface="Calibri"/>
                <a:cs typeface="Calibri"/>
              </a:rPr>
              <a:t>mathematically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“ideal”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pieces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(meshing)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spc="-10" dirty="0">
                <a:latin typeface="Calibri"/>
                <a:cs typeface="Calibri"/>
              </a:rPr>
              <a:t>linear electromagnetic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equations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piece.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FEA</a:t>
            </a:r>
            <a:r>
              <a:rPr spc="-55" dirty="0"/>
              <a:t> </a:t>
            </a:r>
            <a:r>
              <a:rPr spc="-10" dirty="0"/>
              <a:t>tools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33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30477"/>
            <a:ext cx="8952230" cy="44151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List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popular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tools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rotating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automotive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industry: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Ansys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Electronics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Ansys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Maxwell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MotorCAD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(Ansys/Motor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Design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Ltd)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JMAG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Comsol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FEMM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Altair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Flux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Dassault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11912"/>
            <a:ext cx="4329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 Light"/>
                <a:cs typeface="Calibri Light"/>
              </a:rPr>
              <a:t>FEA</a:t>
            </a:r>
            <a:r>
              <a:rPr sz="4400" b="0" spc="-10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examples</a:t>
            </a:r>
            <a:r>
              <a:rPr sz="4400" b="0" spc="-9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(1/2)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5314" y="1557273"/>
            <a:ext cx="488505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 algn="ctr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libri"/>
                <a:cs typeface="Calibri"/>
              </a:rPr>
              <a:t>Video: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Draw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Q12p10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tooth-</a:t>
            </a:r>
            <a:r>
              <a:rPr sz="2800" spc="-20" dirty="0">
                <a:latin typeface="Calibri"/>
                <a:cs typeface="Calibri"/>
              </a:rPr>
              <a:t>coil </a:t>
            </a:r>
            <a:r>
              <a:rPr sz="2800" dirty="0">
                <a:latin typeface="Calibri"/>
                <a:cs typeface="Calibri"/>
              </a:rPr>
              <a:t>machine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Ansys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Electronics </a:t>
            </a:r>
            <a:r>
              <a:rPr sz="28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https://youtu.be/TC0tZm9Cox4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2674" y="2979375"/>
            <a:ext cx="4164364" cy="27775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FEA</a:t>
            </a:r>
            <a:r>
              <a:rPr spc="-100" dirty="0"/>
              <a:t> </a:t>
            </a:r>
            <a:r>
              <a:rPr dirty="0"/>
              <a:t>examples</a:t>
            </a:r>
            <a:r>
              <a:rPr spc="-90" dirty="0"/>
              <a:t> </a:t>
            </a:r>
            <a:r>
              <a:rPr spc="-10" dirty="0"/>
              <a:t>(2/2)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7737" y="1261617"/>
            <a:ext cx="10805795" cy="4623435"/>
            <a:chOff x="697737" y="1261617"/>
            <a:chExt cx="10805795" cy="4623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349" y="1389912"/>
              <a:ext cx="2575551" cy="2578559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2647" y="1405127"/>
              <a:ext cx="2961131" cy="16596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6431" y="1837918"/>
              <a:ext cx="979944" cy="359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30345" y="1962911"/>
              <a:ext cx="721995" cy="114300"/>
            </a:xfrm>
            <a:custGeom>
              <a:avLst/>
              <a:gdLst/>
              <a:ahLst/>
              <a:cxnLst/>
              <a:rect l="l" t="t" r="r" b="b"/>
              <a:pathLst>
                <a:path w="721995" h="114300">
                  <a:moveTo>
                    <a:pt x="607567" y="0"/>
                  </a:moveTo>
                  <a:lnTo>
                    <a:pt x="607567" y="114300"/>
                  </a:lnTo>
                  <a:lnTo>
                    <a:pt x="683767" y="76200"/>
                  </a:lnTo>
                  <a:lnTo>
                    <a:pt x="626617" y="76200"/>
                  </a:lnTo>
                  <a:lnTo>
                    <a:pt x="626617" y="38100"/>
                  </a:lnTo>
                  <a:lnTo>
                    <a:pt x="683767" y="38100"/>
                  </a:lnTo>
                  <a:lnTo>
                    <a:pt x="607567" y="0"/>
                  </a:lnTo>
                  <a:close/>
                </a:path>
                <a:path w="721995" h="114300">
                  <a:moveTo>
                    <a:pt x="607567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07567" y="76200"/>
                  </a:lnTo>
                  <a:lnTo>
                    <a:pt x="607567" y="38100"/>
                  </a:lnTo>
                  <a:close/>
                </a:path>
                <a:path w="721995" h="114300">
                  <a:moveTo>
                    <a:pt x="683767" y="38100"/>
                  </a:moveTo>
                  <a:lnTo>
                    <a:pt x="626617" y="38100"/>
                  </a:lnTo>
                  <a:lnTo>
                    <a:pt x="626617" y="76200"/>
                  </a:lnTo>
                  <a:lnTo>
                    <a:pt x="683767" y="76200"/>
                  </a:lnTo>
                  <a:lnTo>
                    <a:pt x="721867" y="57150"/>
                  </a:lnTo>
                  <a:lnTo>
                    <a:pt x="683767" y="381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137" y="1287017"/>
              <a:ext cx="2807335" cy="1468120"/>
            </a:xfrm>
            <a:custGeom>
              <a:avLst/>
              <a:gdLst/>
              <a:ahLst/>
              <a:cxnLst/>
              <a:rect l="l" t="t" r="r" b="b"/>
              <a:pathLst>
                <a:path w="2807335" h="1468120">
                  <a:moveTo>
                    <a:pt x="0" y="1467612"/>
                  </a:moveTo>
                  <a:lnTo>
                    <a:pt x="2807208" y="1467612"/>
                  </a:lnTo>
                  <a:lnTo>
                    <a:pt x="2807208" y="0"/>
                  </a:lnTo>
                  <a:lnTo>
                    <a:pt x="0" y="0"/>
                  </a:lnTo>
                  <a:lnTo>
                    <a:pt x="0" y="1467612"/>
                  </a:lnTo>
                  <a:close/>
                </a:path>
              </a:pathLst>
            </a:custGeom>
            <a:ln w="50800">
              <a:solidFill>
                <a:srgbClr val="FF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6740" y="1339954"/>
              <a:ext cx="3296411" cy="16866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843" y="3908657"/>
              <a:ext cx="2972129" cy="1975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0599" y="4073651"/>
              <a:ext cx="2656331" cy="16596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2740" y="2924555"/>
              <a:ext cx="359676" cy="11917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17707" y="2999994"/>
              <a:ext cx="114300" cy="929640"/>
            </a:xfrm>
            <a:custGeom>
              <a:avLst/>
              <a:gdLst/>
              <a:ahLst/>
              <a:cxnLst/>
              <a:rect l="l" t="t" r="r" b="b"/>
              <a:pathLst>
                <a:path w="114300" h="929639">
                  <a:moveTo>
                    <a:pt x="38100" y="814958"/>
                  </a:moveTo>
                  <a:lnTo>
                    <a:pt x="0" y="814958"/>
                  </a:lnTo>
                  <a:lnTo>
                    <a:pt x="57150" y="929258"/>
                  </a:lnTo>
                  <a:lnTo>
                    <a:pt x="104775" y="834008"/>
                  </a:lnTo>
                  <a:lnTo>
                    <a:pt x="38100" y="834008"/>
                  </a:lnTo>
                  <a:lnTo>
                    <a:pt x="38100" y="814958"/>
                  </a:lnTo>
                  <a:close/>
                </a:path>
                <a:path w="114300" h="929639">
                  <a:moveTo>
                    <a:pt x="76200" y="0"/>
                  </a:moveTo>
                  <a:lnTo>
                    <a:pt x="38100" y="0"/>
                  </a:lnTo>
                  <a:lnTo>
                    <a:pt x="38100" y="834008"/>
                  </a:lnTo>
                  <a:lnTo>
                    <a:pt x="76200" y="834008"/>
                  </a:lnTo>
                  <a:lnTo>
                    <a:pt x="76200" y="0"/>
                  </a:lnTo>
                  <a:close/>
                </a:path>
                <a:path w="114300" h="929639">
                  <a:moveTo>
                    <a:pt x="114300" y="814958"/>
                  </a:moveTo>
                  <a:lnTo>
                    <a:pt x="76200" y="814958"/>
                  </a:lnTo>
                  <a:lnTo>
                    <a:pt x="76200" y="834008"/>
                  </a:lnTo>
                  <a:lnTo>
                    <a:pt x="104775" y="834008"/>
                  </a:lnTo>
                  <a:lnTo>
                    <a:pt x="114300" y="81495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7877" y="3908657"/>
              <a:ext cx="2409545" cy="19759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2520" y="4073651"/>
              <a:ext cx="2093976" cy="1659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6016" y="4765522"/>
              <a:ext cx="2970276" cy="3596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94041" y="4890515"/>
              <a:ext cx="2673350" cy="114300"/>
            </a:xfrm>
            <a:custGeom>
              <a:avLst/>
              <a:gdLst/>
              <a:ahLst/>
              <a:cxnLst/>
              <a:rect l="l" t="t" r="r" b="b"/>
              <a:pathLst>
                <a:path w="2673350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2673350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2673350" h="114300">
                  <a:moveTo>
                    <a:pt x="2672841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2672841" y="76199"/>
                  </a:lnTo>
                  <a:lnTo>
                    <a:pt x="2672841" y="38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67137" y="2504693"/>
              <a:ext cx="1012190" cy="2662555"/>
            </a:xfrm>
            <a:custGeom>
              <a:avLst/>
              <a:gdLst/>
              <a:ahLst/>
              <a:cxnLst/>
              <a:rect l="l" t="t" r="r" b="b"/>
              <a:pathLst>
                <a:path w="1012190" h="2662554">
                  <a:moveTo>
                    <a:pt x="0" y="2442972"/>
                  </a:moveTo>
                  <a:lnTo>
                    <a:pt x="5393" y="2392666"/>
                  </a:lnTo>
                  <a:lnTo>
                    <a:pt x="20758" y="2346480"/>
                  </a:lnTo>
                  <a:lnTo>
                    <a:pt x="44866" y="2305732"/>
                  </a:lnTo>
                  <a:lnTo>
                    <a:pt x="76493" y="2271741"/>
                  </a:lnTo>
                  <a:lnTo>
                    <a:pt x="114411" y="2245829"/>
                  </a:lnTo>
                  <a:lnTo>
                    <a:pt x="157394" y="2229314"/>
                  </a:lnTo>
                  <a:lnTo>
                    <a:pt x="204215" y="2223516"/>
                  </a:lnTo>
                  <a:lnTo>
                    <a:pt x="251037" y="2229314"/>
                  </a:lnTo>
                  <a:lnTo>
                    <a:pt x="294020" y="2245829"/>
                  </a:lnTo>
                  <a:lnTo>
                    <a:pt x="331938" y="2271741"/>
                  </a:lnTo>
                  <a:lnTo>
                    <a:pt x="363565" y="2305732"/>
                  </a:lnTo>
                  <a:lnTo>
                    <a:pt x="387673" y="2346480"/>
                  </a:lnTo>
                  <a:lnTo>
                    <a:pt x="403038" y="2392666"/>
                  </a:lnTo>
                  <a:lnTo>
                    <a:pt x="408431" y="2442972"/>
                  </a:lnTo>
                  <a:lnTo>
                    <a:pt x="403038" y="2493277"/>
                  </a:lnTo>
                  <a:lnTo>
                    <a:pt x="387673" y="2539463"/>
                  </a:lnTo>
                  <a:lnTo>
                    <a:pt x="363565" y="2580211"/>
                  </a:lnTo>
                  <a:lnTo>
                    <a:pt x="331938" y="2614202"/>
                  </a:lnTo>
                  <a:lnTo>
                    <a:pt x="294020" y="2640114"/>
                  </a:lnTo>
                  <a:lnTo>
                    <a:pt x="251037" y="2656629"/>
                  </a:lnTo>
                  <a:lnTo>
                    <a:pt x="204215" y="2662428"/>
                  </a:lnTo>
                  <a:lnTo>
                    <a:pt x="157394" y="2656629"/>
                  </a:lnTo>
                  <a:lnTo>
                    <a:pt x="114411" y="2640114"/>
                  </a:lnTo>
                  <a:lnTo>
                    <a:pt x="76493" y="2614202"/>
                  </a:lnTo>
                  <a:lnTo>
                    <a:pt x="44866" y="2580211"/>
                  </a:lnTo>
                  <a:lnTo>
                    <a:pt x="20758" y="2539463"/>
                  </a:lnTo>
                  <a:lnTo>
                    <a:pt x="5393" y="2493277"/>
                  </a:lnTo>
                  <a:lnTo>
                    <a:pt x="0" y="2442972"/>
                  </a:lnTo>
                  <a:close/>
                </a:path>
                <a:path w="1012190" h="2662554">
                  <a:moveTo>
                    <a:pt x="603503" y="247650"/>
                  </a:moveTo>
                  <a:lnTo>
                    <a:pt x="607653" y="197738"/>
                  </a:lnTo>
                  <a:lnTo>
                    <a:pt x="619553" y="151251"/>
                  </a:lnTo>
                  <a:lnTo>
                    <a:pt x="638383" y="109184"/>
                  </a:lnTo>
                  <a:lnTo>
                    <a:pt x="663320" y="72532"/>
                  </a:lnTo>
                  <a:lnTo>
                    <a:pt x="693545" y="42293"/>
                  </a:lnTo>
                  <a:lnTo>
                    <a:pt x="728233" y="19460"/>
                  </a:lnTo>
                  <a:lnTo>
                    <a:pt x="766566" y="5031"/>
                  </a:lnTo>
                  <a:lnTo>
                    <a:pt x="807719" y="0"/>
                  </a:lnTo>
                  <a:lnTo>
                    <a:pt x="848873" y="5031"/>
                  </a:lnTo>
                  <a:lnTo>
                    <a:pt x="887206" y="19460"/>
                  </a:lnTo>
                  <a:lnTo>
                    <a:pt x="921894" y="42293"/>
                  </a:lnTo>
                  <a:lnTo>
                    <a:pt x="952118" y="72532"/>
                  </a:lnTo>
                  <a:lnTo>
                    <a:pt x="977056" y="109184"/>
                  </a:lnTo>
                  <a:lnTo>
                    <a:pt x="995886" y="151251"/>
                  </a:lnTo>
                  <a:lnTo>
                    <a:pt x="1007786" y="197738"/>
                  </a:lnTo>
                  <a:lnTo>
                    <a:pt x="1011935" y="247650"/>
                  </a:lnTo>
                  <a:lnTo>
                    <a:pt x="1007786" y="297561"/>
                  </a:lnTo>
                  <a:lnTo>
                    <a:pt x="995886" y="344048"/>
                  </a:lnTo>
                  <a:lnTo>
                    <a:pt x="977056" y="386115"/>
                  </a:lnTo>
                  <a:lnTo>
                    <a:pt x="952118" y="422767"/>
                  </a:lnTo>
                  <a:lnTo>
                    <a:pt x="921894" y="453006"/>
                  </a:lnTo>
                  <a:lnTo>
                    <a:pt x="887206" y="475839"/>
                  </a:lnTo>
                  <a:lnTo>
                    <a:pt x="848873" y="490268"/>
                  </a:lnTo>
                  <a:lnTo>
                    <a:pt x="807719" y="495300"/>
                  </a:lnTo>
                  <a:lnTo>
                    <a:pt x="766566" y="490268"/>
                  </a:lnTo>
                  <a:lnTo>
                    <a:pt x="728233" y="475839"/>
                  </a:lnTo>
                  <a:lnTo>
                    <a:pt x="693545" y="453006"/>
                  </a:lnTo>
                  <a:lnTo>
                    <a:pt x="663321" y="422767"/>
                  </a:lnTo>
                  <a:lnTo>
                    <a:pt x="638383" y="386115"/>
                  </a:lnTo>
                  <a:lnTo>
                    <a:pt x="619553" y="344048"/>
                  </a:lnTo>
                  <a:lnTo>
                    <a:pt x="607653" y="297561"/>
                  </a:lnTo>
                  <a:lnTo>
                    <a:pt x="603503" y="24765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13561" y="4002988"/>
            <a:ext cx="222440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Draw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representation</a:t>
            </a:r>
            <a:r>
              <a:rPr sz="1400" dirty="0">
                <a:latin typeface="Calibri"/>
                <a:cs typeface="Calibri"/>
              </a:rPr>
              <a:t> 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magnetic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circuit,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define </a:t>
            </a:r>
            <a:r>
              <a:rPr sz="1400" dirty="0">
                <a:latin typeface="Calibri"/>
                <a:cs typeface="Calibri"/>
              </a:rPr>
              <a:t>electrical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input/outputs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48961" y="3043174"/>
            <a:ext cx="25038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Find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smallest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unique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magnetic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section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machine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57361" y="3043174"/>
            <a:ext cx="17722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Define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symmetric</a:t>
            </a:r>
            <a:r>
              <a:rPr sz="1400" spc="2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robust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mesh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FEA.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33484" y="5764479"/>
            <a:ext cx="2273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Make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mesh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detailed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symmetric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airgap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94301" y="5764479"/>
            <a:ext cx="2554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Three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layers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symmetric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triangles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airgap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good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start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18831" y="2054339"/>
            <a:ext cx="911860" cy="360045"/>
            <a:chOff x="7418831" y="2054339"/>
            <a:chExt cx="911860" cy="36004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8831" y="2054339"/>
              <a:ext cx="911339" cy="35967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2745" y="2179320"/>
              <a:ext cx="653415" cy="114300"/>
            </a:xfrm>
            <a:custGeom>
              <a:avLst/>
              <a:gdLst/>
              <a:ahLst/>
              <a:cxnLst/>
              <a:rect l="l" t="t" r="r" b="b"/>
              <a:pathLst>
                <a:path w="653415" h="114300">
                  <a:moveTo>
                    <a:pt x="538860" y="0"/>
                  </a:moveTo>
                  <a:lnTo>
                    <a:pt x="538860" y="114300"/>
                  </a:lnTo>
                  <a:lnTo>
                    <a:pt x="615060" y="76200"/>
                  </a:lnTo>
                  <a:lnTo>
                    <a:pt x="557910" y="76200"/>
                  </a:lnTo>
                  <a:lnTo>
                    <a:pt x="557910" y="38100"/>
                  </a:lnTo>
                  <a:lnTo>
                    <a:pt x="615060" y="38100"/>
                  </a:lnTo>
                  <a:lnTo>
                    <a:pt x="538860" y="0"/>
                  </a:lnTo>
                  <a:close/>
                </a:path>
                <a:path w="653415" h="114300">
                  <a:moveTo>
                    <a:pt x="5388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38860" y="76200"/>
                  </a:lnTo>
                  <a:lnTo>
                    <a:pt x="538860" y="38100"/>
                  </a:lnTo>
                  <a:close/>
                </a:path>
                <a:path w="653415" h="114300">
                  <a:moveTo>
                    <a:pt x="615060" y="38100"/>
                  </a:moveTo>
                  <a:lnTo>
                    <a:pt x="557910" y="38100"/>
                  </a:lnTo>
                  <a:lnTo>
                    <a:pt x="557910" y="76200"/>
                  </a:lnTo>
                  <a:lnTo>
                    <a:pt x="615060" y="76200"/>
                  </a:lnTo>
                  <a:lnTo>
                    <a:pt x="653160" y="57150"/>
                  </a:lnTo>
                  <a:lnTo>
                    <a:pt x="615060" y="381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7495" y="5758383"/>
            <a:ext cx="306641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Source: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“Component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system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design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mild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hybrid </a:t>
            </a:r>
            <a:r>
              <a:rPr sz="1050" dirty="0">
                <a:latin typeface="Calibri"/>
                <a:cs typeface="Calibri"/>
              </a:rPr>
              <a:t>48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powertrain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light vehicle”,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PhD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defence presentation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by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Stefan Skoog,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35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MotorCAD</a:t>
            </a:r>
            <a:r>
              <a:rPr spc="-95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export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Nissan</a:t>
            </a:r>
            <a:r>
              <a:rPr spc="-50" dirty="0"/>
              <a:t> </a:t>
            </a:r>
            <a:r>
              <a:rPr dirty="0"/>
              <a:t>Leaf</a:t>
            </a:r>
            <a:r>
              <a:rPr spc="-95" dirty="0"/>
              <a:t> </a:t>
            </a:r>
            <a:r>
              <a:rPr dirty="0"/>
              <a:t>motor</a:t>
            </a:r>
            <a:r>
              <a:rPr spc="-80" dirty="0"/>
              <a:t> </a:t>
            </a:r>
            <a:r>
              <a:rPr dirty="0"/>
              <a:t>demo</a:t>
            </a:r>
            <a:r>
              <a:rPr spc="-70" dirty="0"/>
              <a:t> </a:t>
            </a:r>
            <a:r>
              <a:rPr dirty="0"/>
              <a:t>by</a:t>
            </a:r>
            <a:r>
              <a:rPr spc="-70" dirty="0"/>
              <a:t> </a:t>
            </a:r>
            <a:r>
              <a:rPr dirty="0"/>
              <a:t>Felix</a:t>
            </a:r>
            <a:r>
              <a:rPr spc="-55" dirty="0"/>
              <a:t> </a:t>
            </a:r>
            <a:r>
              <a:rPr spc="-10" dirty="0"/>
              <a:t>Mannerhagen</a:t>
            </a:r>
            <a:r>
              <a:rPr spc="-50" dirty="0"/>
              <a:t> </a:t>
            </a:r>
            <a:r>
              <a:rPr dirty="0"/>
              <a:t>(EDS600</a:t>
            </a:r>
            <a:r>
              <a:rPr spc="-45" dirty="0"/>
              <a:t> </a:t>
            </a:r>
            <a:r>
              <a:rPr dirty="0"/>
              <a:t>via</a:t>
            </a:r>
            <a:r>
              <a:rPr spc="-75" dirty="0"/>
              <a:t> </a:t>
            </a:r>
            <a:r>
              <a:rPr dirty="0"/>
              <a:t>HV</a:t>
            </a:r>
            <a:r>
              <a:rPr spc="-70" dirty="0"/>
              <a:t> </a:t>
            </a:r>
            <a:r>
              <a:rPr spc="-10" dirty="0"/>
              <a:t>play)</a:t>
            </a: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Assumptions:</a:t>
            </a:r>
          </a:p>
          <a:p>
            <a:pPr marL="697865" lvl="1" indent="-227965">
              <a:lnSpc>
                <a:spcPts val="2815"/>
              </a:lnSpc>
              <a:buFont typeface="Arial"/>
              <a:buChar char="•"/>
              <a:tabLst>
                <a:tab pos="697865" algn="l"/>
              </a:tabLst>
            </a:pPr>
            <a:r>
              <a:rPr sz="2400" spc="-25" dirty="0">
                <a:latin typeface="Calibri"/>
                <a:cs typeface="Calibri"/>
              </a:rPr>
              <a:t>Temperature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steady-state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ts val="2805"/>
              </a:lnSpc>
              <a:buFont typeface="Arial"/>
              <a:buChar char="•"/>
              <a:tabLst>
                <a:tab pos="697865" algn="l"/>
              </a:tabLst>
            </a:pPr>
            <a:r>
              <a:rPr sz="2400" spc="-20" dirty="0">
                <a:latin typeface="Calibri"/>
                <a:cs typeface="Calibri"/>
              </a:rPr>
              <a:t>MTPA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Torque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Ampere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MotorCAD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ts val="2840"/>
              </a:lnSpc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Robust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closed-</a:t>
            </a:r>
            <a:r>
              <a:rPr sz="2400" dirty="0">
                <a:latin typeface="Calibri"/>
                <a:cs typeface="Calibri"/>
              </a:rPr>
              <a:t>loop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feedback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1661" y="4800600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1" y="0"/>
                </a:moveTo>
                <a:lnTo>
                  <a:pt x="596391" y="190500"/>
                </a:lnTo>
                <a:lnTo>
                  <a:pt x="748791" y="114300"/>
                </a:lnTo>
                <a:lnTo>
                  <a:pt x="615441" y="114300"/>
                </a:lnTo>
                <a:lnTo>
                  <a:pt x="615441" y="76200"/>
                </a:lnTo>
                <a:lnTo>
                  <a:pt x="748791" y="76200"/>
                </a:lnTo>
                <a:lnTo>
                  <a:pt x="596391" y="0"/>
                </a:lnTo>
                <a:close/>
              </a:path>
              <a:path w="787400" h="190500">
                <a:moveTo>
                  <a:pt x="596391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1" y="114300"/>
                </a:lnTo>
                <a:lnTo>
                  <a:pt x="596391" y="76200"/>
                </a:lnTo>
                <a:close/>
              </a:path>
              <a:path w="787400" h="190500">
                <a:moveTo>
                  <a:pt x="748791" y="76200"/>
                </a:moveTo>
                <a:lnTo>
                  <a:pt x="615441" y="76200"/>
                </a:lnTo>
                <a:lnTo>
                  <a:pt x="615441" y="114300"/>
                </a:lnTo>
                <a:lnTo>
                  <a:pt x="748791" y="114300"/>
                </a:lnTo>
                <a:lnTo>
                  <a:pt x="786891" y="95250"/>
                </a:lnTo>
                <a:lnTo>
                  <a:pt x="748791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1661" y="4303776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1" y="0"/>
                </a:moveTo>
                <a:lnTo>
                  <a:pt x="596391" y="190500"/>
                </a:lnTo>
                <a:lnTo>
                  <a:pt x="748791" y="114300"/>
                </a:lnTo>
                <a:lnTo>
                  <a:pt x="615441" y="114300"/>
                </a:lnTo>
                <a:lnTo>
                  <a:pt x="615441" y="76200"/>
                </a:lnTo>
                <a:lnTo>
                  <a:pt x="748791" y="76200"/>
                </a:lnTo>
                <a:lnTo>
                  <a:pt x="596391" y="0"/>
                </a:lnTo>
                <a:close/>
              </a:path>
              <a:path w="787400" h="190500">
                <a:moveTo>
                  <a:pt x="596391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1" y="114300"/>
                </a:lnTo>
                <a:lnTo>
                  <a:pt x="596391" y="76200"/>
                </a:lnTo>
                <a:close/>
              </a:path>
              <a:path w="787400" h="190500">
                <a:moveTo>
                  <a:pt x="748791" y="76200"/>
                </a:moveTo>
                <a:lnTo>
                  <a:pt x="615441" y="76200"/>
                </a:lnTo>
                <a:lnTo>
                  <a:pt x="615441" y="114300"/>
                </a:lnTo>
                <a:lnTo>
                  <a:pt x="748791" y="114300"/>
                </a:lnTo>
                <a:lnTo>
                  <a:pt x="786891" y="95250"/>
                </a:lnTo>
                <a:lnTo>
                  <a:pt x="748791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81960" y="4051808"/>
            <a:ext cx="247015" cy="10204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400" spc="-50" dirty="0">
                <a:latin typeface="Cambria Math"/>
                <a:cs typeface="Cambria Math"/>
              </a:rPr>
              <a:t>𝜔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400" spc="-50" dirty="0">
                <a:latin typeface="Cambria Math"/>
                <a:cs typeface="Cambria Math"/>
              </a:rPr>
              <a:t>𝑇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9033" y="4119371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2" y="0"/>
                </a:moveTo>
                <a:lnTo>
                  <a:pt x="596392" y="190500"/>
                </a:lnTo>
                <a:lnTo>
                  <a:pt x="748792" y="114300"/>
                </a:lnTo>
                <a:lnTo>
                  <a:pt x="615442" y="114300"/>
                </a:lnTo>
                <a:lnTo>
                  <a:pt x="615442" y="76200"/>
                </a:lnTo>
                <a:lnTo>
                  <a:pt x="748792" y="76200"/>
                </a:lnTo>
                <a:lnTo>
                  <a:pt x="596392" y="0"/>
                </a:lnTo>
                <a:close/>
              </a:path>
              <a:path w="787400" h="190500">
                <a:moveTo>
                  <a:pt x="5963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2" y="114300"/>
                </a:lnTo>
                <a:lnTo>
                  <a:pt x="596392" y="76200"/>
                </a:lnTo>
                <a:close/>
              </a:path>
              <a:path w="787400" h="190500">
                <a:moveTo>
                  <a:pt x="748792" y="76200"/>
                </a:moveTo>
                <a:lnTo>
                  <a:pt x="615442" y="76200"/>
                </a:lnTo>
                <a:lnTo>
                  <a:pt x="615442" y="114300"/>
                </a:lnTo>
                <a:lnTo>
                  <a:pt x="748792" y="114300"/>
                </a:lnTo>
                <a:lnTo>
                  <a:pt x="786892" y="95250"/>
                </a:lnTo>
                <a:lnTo>
                  <a:pt x="748792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6433" y="3994150"/>
            <a:ext cx="915035" cy="20770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25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𝑃</a:t>
            </a:r>
            <a:r>
              <a:rPr sz="1750" spc="-10" dirty="0">
                <a:latin typeface="Cambria Math"/>
                <a:cs typeface="Cambria Math"/>
              </a:rPr>
              <a:t>𝑙𝑜𝑠𝑠</a:t>
            </a:r>
            <a:endParaRPr sz="1750">
              <a:latin typeface="Cambria Math"/>
              <a:cs typeface="Cambria Math"/>
            </a:endParaRPr>
          </a:p>
          <a:p>
            <a:pPr marL="58419">
              <a:lnSpc>
                <a:spcPct val="100000"/>
              </a:lnSpc>
              <a:spcBef>
                <a:spcPts val="530"/>
              </a:spcBef>
            </a:pPr>
            <a:r>
              <a:rPr sz="3600" spc="-37" baseline="11574" dirty="0">
                <a:latin typeface="Cambria Math"/>
                <a:cs typeface="Cambria Math"/>
              </a:rPr>
              <a:t>𝑃</a:t>
            </a:r>
            <a:r>
              <a:rPr sz="1750" spc="-25" dirty="0">
                <a:latin typeface="Cambria Math"/>
                <a:cs typeface="Cambria Math"/>
              </a:rPr>
              <a:t>𝑒𝑙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3600" spc="60" baseline="11574" dirty="0">
                <a:latin typeface="Cambria Math"/>
                <a:cs typeface="Cambria Math"/>
              </a:rPr>
              <a:t>𝐼</a:t>
            </a:r>
            <a:r>
              <a:rPr sz="1750" spc="40" dirty="0">
                <a:latin typeface="Cambria Math"/>
                <a:cs typeface="Cambria Math"/>
              </a:rPr>
              <a:t>𝑝ℎ𝑎𝑠𝑒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30"/>
              </a:lnSpc>
              <a:spcBef>
                <a:spcPts val="415"/>
              </a:spcBef>
            </a:pPr>
            <a:r>
              <a:rPr sz="3600" spc="60" baseline="11574" dirty="0">
                <a:latin typeface="Cambria Math"/>
                <a:cs typeface="Cambria Math"/>
              </a:rPr>
              <a:t>𝑈</a:t>
            </a:r>
            <a:r>
              <a:rPr sz="1750" spc="40" dirty="0">
                <a:latin typeface="Cambria Math"/>
                <a:cs typeface="Cambria Math"/>
              </a:rPr>
              <a:t>𝑝ℎ𝑎𝑠𝑒</a:t>
            </a:r>
            <a:endParaRPr sz="1750">
              <a:latin typeface="Cambria Math"/>
              <a:cs typeface="Cambria Math"/>
            </a:endParaRPr>
          </a:p>
          <a:p>
            <a:pPr marL="40640">
              <a:lnSpc>
                <a:spcPts val="2830"/>
              </a:lnSpc>
            </a:pPr>
            <a:r>
              <a:rPr sz="2400" spc="-25" dirty="0">
                <a:latin typeface="Cambria Math"/>
                <a:cs typeface="Cambria Math"/>
              </a:rPr>
              <a:t>𝑃𝐹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033" y="4562855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2" y="0"/>
                </a:moveTo>
                <a:lnTo>
                  <a:pt x="596392" y="190500"/>
                </a:lnTo>
                <a:lnTo>
                  <a:pt x="748792" y="114300"/>
                </a:lnTo>
                <a:lnTo>
                  <a:pt x="615442" y="114300"/>
                </a:lnTo>
                <a:lnTo>
                  <a:pt x="615442" y="76200"/>
                </a:lnTo>
                <a:lnTo>
                  <a:pt x="748792" y="76200"/>
                </a:lnTo>
                <a:lnTo>
                  <a:pt x="596392" y="0"/>
                </a:lnTo>
                <a:close/>
              </a:path>
              <a:path w="787400" h="190500">
                <a:moveTo>
                  <a:pt x="5963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2" y="114300"/>
                </a:lnTo>
                <a:lnTo>
                  <a:pt x="596392" y="76200"/>
                </a:lnTo>
                <a:close/>
              </a:path>
              <a:path w="787400" h="190500">
                <a:moveTo>
                  <a:pt x="748792" y="76200"/>
                </a:moveTo>
                <a:lnTo>
                  <a:pt x="615442" y="76200"/>
                </a:lnTo>
                <a:lnTo>
                  <a:pt x="615442" y="114300"/>
                </a:lnTo>
                <a:lnTo>
                  <a:pt x="748792" y="114300"/>
                </a:lnTo>
                <a:lnTo>
                  <a:pt x="786892" y="95250"/>
                </a:lnTo>
                <a:lnTo>
                  <a:pt x="748792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9033" y="4985003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2" y="0"/>
                </a:moveTo>
                <a:lnTo>
                  <a:pt x="596392" y="190500"/>
                </a:lnTo>
                <a:lnTo>
                  <a:pt x="748792" y="114300"/>
                </a:lnTo>
                <a:lnTo>
                  <a:pt x="615442" y="114300"/>
                </a:lnTo>
                <a:lnTo>
                  <a:pt x="615442" y="76200"/>
                </a:lnTo>
                <a:lnTo>
                  <a:pt x="748792" y="76200"/>
                </a:lnTo>
                <a:lnTo>
                  <a:pt x="596392" y="0"/>
                </a:lnTo>
                <a:close/>
              </a:path>
              <a:path w="787400" h="190500">
                <a:moveTo>
                  <a:pt x="5963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2" y="114300"/>
                </a:lnTo>
                <a:lnTo>
                  <a:pt x="596392" y="76200"/>
                </a:lnTo>
                <a:close/>
              </a:path>
              <a:path w="787400" h="190500">
                <a:moveTo>
                  <a:pt x="748792" y="76200"/>
                </a:moveTo>
                <a:lnTo>
                  <a:pt x="615442" y="76200"/>
                </a:lnTo>
                <a:lnTo>
                  <a:pt x="615442" y="114300"/>
                </a:lnTo>
                <a:lnTo>
                  <a:pt x="748792" y="114300"/>
                </a:lnTo>
                <a:lnTo>
                  <a:pt x="786892" y="95250"/>
                </a:lnTo>
                <a:lnTo>
                  <a:pt x="748792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9033" y="5391911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2" y="0"/>
                </a:moveTo>
                <a:lnTo>
                  <a:pt x="596392" y="190500"/>
                </a:lnTo>
                <a:lnTo>
                  <a:pt x="748792" y="114300"/>
                </a:lnTo>
                <a:lnTo>
                  <a:pt x="615442" y="114300"/>
                </a:lnTo>
                <a:lnTo>
                  <a:pt x="615442" y="76200"/>
                </a:lnTo>
                <a:lnTo>
                  <a:pt x="748792" y="76200"/>
                </a:lnTo>
                <a:lnTo>
                  <a:pt x="596392" y="0"/>
                </a:lnTo>
                <a:close/>
              </a:path>
              <a:path w="787400" h="190500">
                <a:moveTo>
                  <a:pt x="5963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2" y="114300"/>
                </a:lnTo>
                <a:lnTo>
                  <a:pt x="596392" y="76200"/>
                </a:lnTo>
                <a:close/>
              </a:path>
              <a:path w="787400" h="190500">
                <a:moveTo>
                  <a:pt x="748792" y="76200"/>
                </a:moveTo>
                <a:lnTo>
                  <a:pt x="615442" y="76200"/>
                </a:lnTo>
                <a:lnTo>
                  <a:pt x="615442" y="114300"/>
                </a:lnTo>
                <a:lnTo>
                  <a:pt x="748792" y="114300"/>
                </a:lnTo>
                <a:lnTo>
                  <a:pt x="786892" y="95250"/>
                </a:lnTo>
                <a:lnTo>
                  <a:pt x="748792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9033" y="5791200"/>
            <a:ext cx="787400" cy="190500"/>
          </a:xfrm>
          <a:custGeom>
            <a:avLst/>
            <a:gdLst/>
            <a:ahLst/>
            <a:cxnLst/>
            <a:rect l="l" t="t" r="r" b="b"/>
            <a:pathLst>
              <a:path w="787400" h="190500">
                <a:moveTo>
                  <a:pt x="596392" y="0"/>
                </a:moveTo>
                <a:lnTo>
                  <a:pt x="596392" y="190500"/>
                </a:lnTo>
                <a:lnTo>
                  <a:pt x="748792" y="114300"/>
                </a:lnTo>
                <a:lnTo>
                  <a:pt x="615442" y="114300"/>
                </a:lnTo>
                <a:lnTo>
                  <a:pt x="615442" y="76200"/>
                </a:lnTo>
                <a:lnTo>
                  <a:pt x="748792" y="76200"/>
                </a:lnTo>
                <a:lnTo>
                  <a:pt x="596392" y="0"/>
                </a:lnTo>
                <a:close/>
              </a:path>
              <a:path w="787400" h="190500">
                <a:moveTo>
                  <a:pt x="596392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596392" y="114300"/>
                </a:lnTo>
                <a:lnTo>
                  <a:pt x="596392" y="76200"/>
                </a:lnTo>
                <a:close/>
              </a:path>
              <a:path w="787400" h="190500">
                <a:moveTo>
                  <a:pt x="748792" y="76200"/>
                </a:moveTo>
                <a:lnTo>
                  <a:pt x="615442" y="76200"/>
                </a:lnTo>
                <a:lnTo>
                  <a:pt x="615442" y="114300"/>
                </a:lnTo>
                <a:lnTo>
                  <a:pt x="748792" y="114300"/>
                </a:lnTo>
                <a:lnTo>
                  <a:pt x="786892" y="95250"/>
                </a:lnTo>
                <a:lnTo>
                  <a:pt x="748792" y="76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02429" y="3970782"/>
            <a:ext cx="2546985" cy="2108200"/>
          </a:xfrm>
          <a:prstGeom prst="rect">
            <a:avLst/>
          </a:prstGeom>
          <a:ln w="38100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25" dirty="0">
                <a:latin typeface="Calibri"/>
                <a:cs typeface="Calibri"/>
              </a:rPr>
              <a:t>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36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Assignment</a:t>
            </a:r>
            <a:r>
              <a:rPr sz="6000" spc="-85" dirty="0"/>
              <a:t> </a:t>
            </a:r>
            <a:r>
              <a:rPr sz="6000" spc="-50" dirty="0"/>
              <a:t>3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37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424" y="3937254"/>
            <a:ext cx="478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EM</a:t>
            </a:r>
            <a:r>
              <a:rPr sz="24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performance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Simulink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Model3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New</a:t>
            </a:r>
            <a:r>
              <a:rPr spc="-80" dirty="0"/>
              <a:t> </a:t>
            </a:r>
            <a:r>
              <a:rPr dirty="0"/>
              <a:t>features</a:t>
            </a:r>
            <a:r>
              <a:rPr spc="-80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10" dirty="0"/>
              <a:t>“Model3”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38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94257"/>
            <a:ext cx="10134600" cy="46526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look-up-</a:t>
            </a:r>
            <a:r>
              <a:rPr sz="2400" dirty="0">
                <a:latin typeface="Calibri"/>
                <a:cs typeface="Calibri"/>
              </a:rPr>
              <a:t>tables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MotorCAD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(‘init_Model3.m’)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Executed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automatically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‘simulate’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Simulink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init-</a:t>
            </a:r>
            <a:r>
              <a:rPr sz="2400" dirty="0">
                <a:latin typeface="Calibri"/>
                <a:cs typeface="Calibri"/>
              </a:rPr>
              <a:t>files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removed)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Plenty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comments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configurations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parameters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file!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Automatically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MotorCAD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file(mat-file)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Optional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drive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cycle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(mat-file)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latin typeface="Calibri"/>
                <a:cs typeface="Calibri"/>
              </a:rPr>
              <a:t>For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instruction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for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Assignment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3,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Canvas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page!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Bonus </a:t>
            </a:r>
            <a:r>
              <a:rPr sz="6000" spc="-10" dirty="0"/>
              <a:t>slides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39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844" y="3937254"/>
            <a:ext cx="2396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88888"/>
                </a:solidFill>
                <a:latin typeface="Calibri"/>
                <a:cs typeface="Calibri"/>
              </a:rPr>
              <a:t>Optional</a:t>
            </a:r>
            <a:r>
              <a:rPr sz="2400" spc="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888888"/>
                </a:solidFill>
                <a:latin typeface="Calibri"/>
                <a:cs typeface="Calibri"/>
              </a:rPr>
              <a:t>deep-</a:t>
            </a:r>
            <a:r>
              <a:rPr sz="2400" spc="-20" dirty="0">
                <a:solidFill>
                  <a:srgbClr val="888888"/>
                </a:solidFill>
                <a:latin typeface="Calibri"/>
                <a:cs typeface="Calibri"/>
              </a:rPr>
              <a:t>dive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9784" y="1527105"/>
            <a:ext cx="1389565" cy="13882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0591" y="1289872"/>
            <a:ext cx="7816215" cy="4925060"/>
            <a:chOff x="410591" y="1289872"/>
            <a:chExt cx="7816215" cy="49250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91" y="4113590"/>
              <a:ext cx="2997041" cy="21012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3566" y="1289872"/>
              <a:ext cx="4389154" cy="18717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327" y="4287011"/>
              <a:ext cx="1792224" cy="16870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8217" y="277825"/>
            <a:ext cx="71977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Electrical</a:t>
            </a:r>
            <a:r>
              <a:rPr sz="6000" spc="-100" dirty="0"/>
              <a:t> </a:t>
            </a:r>
            <a:r>
              <a:rPr sz="6000" dirty="0"/>
              <a:t>Drive</a:t>
            </a:r>
            <a:r>
              <a:rPr sz="6000" spc="-85" dirty="0"/>
              <a:t> </a:t>
            </a:r>
            <a:r>
              <a:rPr sz="6000" spc="-30" dirty="0"/>
              <a:t>Systems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152245" y="3525088"/>
            <a:ext cx="842644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RESS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(Battery)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1015" y="3533013"/>
            <a:ext cx="2190750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PEC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/>
                <a:cs typeface="Calibri"/>
              </a:rPr>
              <a:t>(Power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Electric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Converter)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704" y="3525088"/>
            <a:ext cx="169163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EM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(Electric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5578" y="3525088"/>
            <a:ext cx="22250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GB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(Gearbox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differential)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36237" y="4307622"/>
            <a:ext cx="2397095" cy="193621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74341" y="1648460"/>
            <a:ext cx="7682230" cy="4461510"/>
            <a:chOff x="2474341" y="1648460"/>
            <a:chExt cx="7682230" cy="44615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3255" y="4439726"/>
              <a:ext cx="1868401" cy="146723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4341" y="1648459"/>
              <a:ext cx="7682230" cy="2828290"/>
            </a:xfrm>
            <a:custGeom>
              <a:avLst/>
              <a:gdLst/>
              <a:ahLst/>
              <a:cxnLst/>
              <a:rect l="l" t="t" r="r" b="b"/>
              <a:pathLst>
                <a:path w="7682230" h="2828290">
                  <a:moveTo>
                    <a:pt x="97282" y="2768473"/>
                  </a:moveTo>
                  <a:lnTo>
                    <a:pt x="82423" y="2747899"/>
                  </a:lnTo>
                  <a:lnTo>
                    <a:pt x="0" y="2807462"/>
                  </a:lnTo>
                  <a:lnTo>
                    <a:pt x="14986" y="2828036"/>
                  </a:lnTo>
                  <a:lnTo>
                    <a:pt x="97282" y="2768473"/>
                  </a:lnTo>
                  <a:close/>
                </a:path>
                <a:path w="7682230" h="2828290">
                  <a:moveTo>
                    <a:pt x="241300" y="2664333"/>
                  </a:moveTo>
                  <a:lnTo>
                    <a:pt x="226441" y="2643759"/>
                  </a:lnTo>
                  <a:lnTo>
                    <a:pt x="144145" y="2703322"/>
                  </a:lnTo>
                  <a:lnTo>
                    <a:pt x="159004" y="2723896"/>
                  </a:lnTo>
                  <a:lnTo>
                    <a:pt x="241300" y="2664333"/>
                  </a:lnTo>
                  <a:close/>
                </a:path>
                <a:path w="7682230" h="2828290">
                  <a:moveTo>
                    <a:pt x="385318" y="2560066"/>
                  </a:moveTo>
                  <a:lnTo>
                    <a:pt x="370459" y="2539492"/>
                  </a:lnTo>
                  <a:lnTo>
                    <a:pt x="288163" y="2599055"/>
                  </a:lnTo>
                  <a:lnTo>
                    <a:pt x="303022" y="2619629"/>
                  </a:lnTo>
                  <a:lnTo>
                    <a:pt x="385318" y="2560066"/>
                  </a:lnTo>
                  <a:close/>
                </a:path>
                <a:path w="7682230" h="2828290">
                  <a:moveTo>
                    <a:pt x="529463" y="2455926"/>
                  </a:moveTo>
                  <a:lnTo>
                    <a:pt x="514477" y="2435352"/>
                  </a:lnTo>
                  <a:lnTo>
                    <a:pt x="432181" y="2494915"/>
                  </a:lnTo>
                  <a:lnTo>
                    <a:pt x="447167" y="2515489"/>
                  </a:lnTo>
                  <a:lnTo>
                    <a:pt x="529463" y="2455926"/>
                  </a:lnTo>
                  <a:close/>
                </a:path>
                <a:path w="7682230" h="2828290">
                  <a:moveTo>
                    <a:pt x="673481" y="2351659"/>
                  </a:moveTo>
                  <a:lnTo>
                    <a:pt x="658622" y="2331085"/>
                  </a:lnTo>
                  <a:lnTo>
                    <a:pt x="576326" y="2390648"/>
                  </a:lnTo>
                  <a:lnTo>
                    <a:pt x="591185" y="2411222"/>
                  </a:lnTo>
                  <a:lnTo>
                    <a:pt x="673481" y="2351659"/>
                  </a:lnTo>
                  <a:close/>
                </a:path>
                <a:path w="7682230" h="2828290">
                  <a:moveTo>
                    <a:pt x="817499" y="2247519"/>
                  </a:moveTo>
                  <a:lnTo>
                    <a:pt x="802627" y="2226945"/>
                  </a:lnTo>
                  <a:lnTo>
                    <a:pt x="720344" y="2286381"/>
                  </a:lnTo>
                  <a:lnTo>
                    <a:pt x="735203" y="2306955"/>
                  </a:lnTo>
                  <a:lnTo>
                    <a:pt x="817499" y="2247519"/>
                  </a:lnTo>
                  <a:close/>
                </a:path>
                <a:path w="7682230" h="2828290">
                  <a:moveTo>
                    <a:pt x="961644" y="2143252"/>
                  </a:moveTo>
                  <a:lnTo>
                    <a:pt x="946658" y="2122678"/>
                  </a:lnTo>
                  <a:lnTo>
                    <a:pt x="864362" y="2182241"/>
                  </a:lnTo>
                  <a:lnTo>
                    <a:pt x="879221" y="2202815"/>
                  </a:lnTo>
                  <a:lnTo>
                    <a:pt x="961644" y="2143252"/>
                  </a:lnTo>
                  <a:close/>
                </a:path>
                <a:path w="7682230" h="2828290">
                  <a:moveTo>
                    <a:pt x="1105662" y="2038985"/>
                  </a:moveTo>
                  <a:lnTo>
                    <a:pt x="1090803" y="2018411"/>
                  </a:lnTo>
                  <a:lnTo>
                    <a:pt x="1008507" y="2077974"/>
                  </a:lnTo>
                  <a:lnTo>
                    <a:pt x="1023366" y="2098548"/>
                  </a:lnTo>
                  <a:lnTo>
                    <a:pt x="1105662" y="2038985"/>
                  </a:lnTo>
                  <a:close/>
                </a:path>
                <a:path w="7682230" h="2828290">
                  <a:moveTo>
                    <a:pt x="1249680" y="1934845"/>
                  </a:moveTo>
                  <a:lnTo>
                    <a:pt x="1234821" y="1914271"/>
                  </a:lnTo>
                  <a:lnTo>
                    <a:pt x="1152525" y="1973834"/>
                  </a:lnTo>
                  <a:lnTo>
                    <a:pt x="1167384" y="1994408"/>
                  </a:lnTo>
                  <a:lnTo>
                    <a:pt x="1249680" y="1934845"/>
                  </a:lnTo>
                  <a:close/>
                </a:path>
                <a:path w="7682230" h="2828290">
                  <a:moveTo>
                    <a:pt x="1393825" y="1830578"/>
                  </a:moveTo>
                  <a:lnTo>
                    <a:pt x="1378839" y="1810004"/>
                  </a:lnTo>
                  <a:lnTo>
                    <a:pt x="1296543" y="1869567"/>
                  </a:lnTo>
                  <a:lnTo>
                    <a:pt x="1311402" y="1890141"/>
                  </a:lnTo>
                  <a:lnTo>
                    <a:pt x="1393825" y="1830578"/>
                  </a:lnTo>
                  <a:close/>
                </a:path>
                <a:path w="7682230" h="2828290">
                  <a:moveTo>
                    <a:pt x="1537843" y="1726438"/>
                  </a:moveTo>
                  <a:lnTo>
                    <a:pt x="1522984" y="1705864"/>
                  </a:lnTo>
                  <a:lnTo>
                    <a:pt x="1440688" y="1765427"/>
                  </a:lnTo>
                  <a:lnTo>
                    <a:pt x="1455547" y="1786001"/>
                  </a:lnTo>
                  <a:lnTo>
                    <a:pt x="1537843" y="1726438"/>
                  </a:lnTo>
                  <a:close/>
                </a:path>
                <a:path w="7682230" h="2828290">
                  <a:moveTo>
                    <a:pt x="1681861" y="1622171"/>
                  </a:moveTo>
                  <a:lnTo>
                    <a:pt x="1667002" y="1601597"/>
                  </a:lnTo>
                  <a:lnTo>
                    <a:pt x="1584706" y="1661160"/>
                  </a:lnTo>
                  <a:lnTo>
                    <a:pt x="1599565" y="1681734"/>
                  </a:lnTo>
                  <a:lnTo>
                    <a:pt x="1681861" y="1622171"/>
                  </a:lnTo>
                  <a:close/>
                </a:path>
                <a:path w="7682230" h="2828290">
                  <a:moveTo>
                    <a:pt x="1826006" y="1518031"/>
                  </a:moveTo>
                  <a:lnTo>
                    <a:pt x="1811020" y="1497457"/>
                  </a:lnTo>
                  <a:lnTo>
                    <a:pt x="1728724" y="1556893"/>
                  </a:lnTo>
                  <a:lnTo>
                    <a:pt x="1743583" y="1577467"/>
                  </a:lnTo>
                  <a:lnTo>
                    <a:pt x="1826006" y="1518031"/>
                  </a:lnTo>
                  <a:close/>
                </a:path>
                <a:path w="7682230" h="2828290">
                  <a:moveTo>
                    <a:pt x="1970024" y="1413764"/>
                  </a:moveTo>
                  <a:lnTo>
                    <a:pt x="1955165" y="1393190"/>
                  </a:lnTo>
                  <a:lnTo>
                    <a:pt x="1872742" y="1452753"/>
                  </a:lnTo>
                  <a:lnTo>
                    <a:pt x="1887728" y="1473327"/>
                  </a:lnTo>
                  <a:lnTo>
                    <a:pt x="1970024" y="1413764"/>
                  </a:lnTo>
                  <a:close/>
                </a:path>
                <a:path w="7682230" h="2828290">
                  <a:moveTo>
                    <a:pt x="2114042" y="1309497"/>
                  </a:moveTo>
                  <a:lnTo>
                    <a:pt x="2099183" y="1288923"/>
                  </a:lnTo>
                  <a:lnTo>
                    <a:pt x="2016887" y="1348486"/>
                  </a:lnTo>
                  <a:lnTo>
                    <a:pt x="2031746" y="1369060"/>
                  </a:lnTo>
                  <a:lnTo>
                    <a:pt x="2114042" y="1309497"/>
                  </a:lnTo>
                  <a:close/>
                </a:path>
                <a:path w="7682230" h="2828290">
                  <a:moveTo>
                    <a:pt x="2293493" y="1164082"/>
                  </a:moveTo>
                  <a:lnTo>
                    <a:pt x="2209419" y="1177925"/>
                  </a:lnTo>
                  <a:lnTo>
                    <a:pt x="2224278" y="1198460"/>
                  </a:lnTo>
                  <a:lnTo>
                    <a:pt x="2160905" y="1244346"/>
                  </a:lnTo>
                  <a:lnTo>
                    <a:pt x="2175764" y="1264920"/>
                  </a:lnTo>
                  <a:lnTo>
                    <a:pt x="2239162" y="1219009"/>
                  </a:lnTo>
                  <a:lnTo>
                    <a:pt x="2254123" y="1239647"/>
                  </a:lnTo>
                  <a:lnTo>
                    <a:pt x="2279459" y="1191006"/>
                  </a:lnTo>
                  <a:lnTo>
                    <a:pt x="2293493" y="1164082"/>
                  </a:lnTo>
                  <a:close/>
                </a:path>
                <a:path w="7682230" h="2828290">
                  <a:moveTo>
                    <a:pt x="2583942" y="1784096"/>
                  </a:moveTo>
                  <a:lnTo>
                    <a:pt x="2568956" y="1763522"/>
                  </a:lnTo>
                  <a:lnTo>
                    <a:pt x="2487168" y="1823847"/>
                  </a:lnTo>
                  <a:lnTo>
                    <a:pt x="2502154" y="1844294"/>
                  </a:lnTo>
                  <a:lnTo>
                    <a:pt x="2583942" y="1784096"/>
                  </a:lnTo>
                  <a:close/>
                </a:path>
                <a:path w="7682230" h="2828290">
                  <a:moveTo>
                    <a:pt x="2727071" y="1678559"/>
                  </a:moveTo>
                  <a:lnTo>
                    <a:pt x="2712085" y="1658112"/>
                  </a:lnTo>
                  <a:lnTo>
                    <a:pt x="2630297" y="1718437"/>
                  </a:lnTo>
                  <a:lnTo>
                    <a:pt x="2645283" y="1738884"/>
                  </a:lnTo>
                  <a:lnTo>
                    <a:pt x="2727071" y="1678559"/>
                  </a:lnTo>
                  <a:close/>
                </a:path>
                <a:path w="7682230" h="2828290">
                  <a:moveTo>
                    <a:pt x="2870327" y="1573149"/>
                  </a:moveTo>
                  <a:lnTo>
                    <a:pt x="2855214" y="1552702"/>
                  </a:lnTo>
                  <a:lnTo>
                    <a:pt x="2773426" y="1612900"/>
                  </a:lnTo>
                  <a:lnTo>
                    <a:pt x="2788412" y="1633347"/>
                  </a:lnTo>
                  <a:lnTo>
                    <a:pt x="2870327" y="1573149"/>
                  </a:lnTo>
                  <a:close/>
                </a:path>
                <a:path w="7682230" h="2828290">
                  <a:moveTo>
                    <a:pt x="3013456" y="1467612"/>
                  </a:moveTo>
                  <a:lnTo>
                    <a:pt x="2998343" y="1447165"/>
                  </a:lnTo>
                  <a:lnTo>
                    <a:pt x="2916555" y="1507490"/>
                  </a:lnTo>
                  <a:lnTo>
                    <a:pt x="2931668" y="1527937"/>
                  </a:lnTo>
                  <a:lnTo>
                    <a:pt x="3013456" y="1467612"/>
                  </a:lnTo>
                  <a:close/>
                </a:path>
                <a:path w="7682230" h="2828290">
                  <a:moveTo>
                    <a:pt x="3156585" y="1362202"/>
                  </a:moveTo>
                  <a:lnTo>
                    <a:pt x="3141472" y="1341755"/>
                  </a:lnTo>
                  <a:lnTo>
                    <a:pt x="3059684" y="1401953"/>
                  </a:lnTo>
                  <a:lnTo>
                    <a:pt x="3074797" y="1422400"/>
                  </a:lnTo>
                  <a:lnTo>
                    <a:pt x="3156585" y="1362202"/>
                  </a:lnTo>
                  <a:close/>
                </a:path>
                <a:path w="7682230" h="2828290">
                  <a:moveTo>
                    <a:pt x="3299714" y="1256665"/>
                  </a:moveTo>
                  <a:lnTo>
                    <a:pt x="3284601" y="1236218"/>
                  </a:lnTo>
                  <a:lnTo>
                    <a:pt x="3202813" y="1296543"/>
                  </a:lnTo>
                  <a:lnTo>
                    <a:pt x="3217926" y="1316990"/>
                  </a:lnTo>
                  <a:lnTo>
                    <a:pt x="3299714" y="1256665"/>
                  </a:lnTo>
                  <a:close/>
                </a:path>
                <a:path w="7682230" h="2828290">
                  <a:moveTo>
                    <a:pt x="3442843" y="1151255"/>
                  </a:moveTo>
                  <a:lnTo>
                    <a:pt x="3427730" y="1130808"/>
                  </a:lnTo>
                  <a:lnTo>
                    <a:pt x="3345942" y="1191006"/>
                  </a:lnTo>
                  <a:lnTo>
                    <a:pt x="3361055" y="1211453"/>
                  </a:lnTo>
                  <a:lnTo>
                    <a:pt x="3442843" y="1151255"/>
                  </a:lnTo>
                  <a:close/>
                </a:path>
                <a:path w="7682230" h="2828290">
                  <a:moveTo>
                    <a:pt x="3585972" y="1045718"/>
                  </a:moveTo>
                  <a:lnTo>
                    <a:pt x="3570859" y="1025271"/>
                  </a:lnTo>
                  <a:lnTo>
                    <a:pt x="3489071" y="1085596"/>
                  </a:lnTo>
                  <a:lnTo>
                    <a:pt x="3504184" y="1106043"/>
                  </a:lnTo>
                  <a:lnTo>
                    <a:pt x="3585972" y="1045718"/>
                  </a:lnTo>
                  <a:close/>
                </a:path>
                <a:path w="7682230" h="2828290">
                  <a:moveTo>
                    <a:pt x="3729101" y="940308"/>
                  </a:moveTo>
                  <a:lnTo>
                    <a:pt x="3713988" y="919861"/>
                  </a:lnTo>
                  <a:lnTo>
                    <a:pt x="3632200" y="980059"/>
                  </a:lnTo>
                  <a:lnTo>
                    <a:pt x="3647313" y="1000506"/>
                  </a:lnTo>
                  <a:lnTo>
                    <a:pt x="3729101" y="940308"/>
                  </a:lnTo>
                  <a:close/>
                </a:path>
                <a:path w="7682230" h="2828290">
                  <a:moveTo>
                    <a:pt x="3872230" y="834771"/>
                  </a:moveTo>
                  <a:lnTo>
                    <a:pt x="3857117" y="814324"/>
                  </a:lnTo>
                  <a:lnTo>
                    <a:pt x="3775329" y="874649"/>
                  </a:lnTo>
                  <a:lnTo>
                    <a:pt x="3790442" y="895096"/>
                  </a:lnTo>
                  <a:lnTo>
                    <a:pt x="3872230" y="834771"/>
                  </a:lnTo>
                  <a:close/>
                </a:path>
                <a:path w="7682230" h="2828290">
                  <a:moveTo>
                    <a:pt x="4015359" y="729361"/>
                  </a:moveTo>
                  <a:lnTo>
                    <a:pt x="4000373" y="708914"/>
                  </a:lnTo>
                  <a:lnTo>
                    <a:pt x="3918458" y="769112"/>
                  </a:lnTo>
                  <a:lnTo>
                    <a:pt x="3933571" y="789559"/>
                  </a:lnTo>
                  <a:lnTo>
                    <a:pt x="4015359" y="729361"/>
                  </a:lnTo>
                  <a:close/>
                </a:path>
                <a:path w="7682230" h="2828290">
                  <a:moveTo>
                    <a:pt x="4158488" y="623824"/>
                  </a:moveTo>
                  <a:lnTo>
                    <a:pt x="4143502" y="603377"/>
                  </a:lnTo>
                  <a:lnTo>
                    <a:pt x="4061714" y="663702"/>
                  </a:lnTo>
                  <a:lnTo>
                    <a:pt x="4076700" y="684149"/>
                  </a:lnTo>
                  <a:lnTo>
                    <a:pt x="4158488" y="623824"/>
                  </a:lnTo>
                  <a:close/>
                </a:path>
                <a:path w="7682230" h="2828290">
                  <a:moveTo>
                    <a:pt x="4276725" y="520954"/>
                  </a:moveTo>
                  <a:lnTo>
                    <a:pt x="4192778" y="535432"/>
                  </a:lnTo>
                  <a:lnTo>
                    <a:pt x="4207865" y="555929"/>
                  </a:lnTo>
                  <a:lnTo>
                    <a:pt x="4204843" y="558165"/>
                  </a:lnTo>
                  <a:lnTo>
                    <a:pt x="4219829" y="578612"/>
                  </a:lnTo>
                  <a:lnTo>
                    <a:pt x="4222928" y="576351"/>
                  </a:lnTo>
                  <a:lnTo>
                    <a:pt x="4237990" y="596773"/>
                  </a:lnTo>
                  <a:lnTo>
                    <a:pt x="4262704" y="548386"/>
                  </a:lnTo>
                  <a:lnTo>
                    <a:pt x="4276725" y="520954"/>
                  </a:lnTo>
                  <a:close/>
                </a:path>
                <a:path w="7682230" h="2828290">
                  <a:moveTo>
                    <a:pt x="4636897" y="707390"/>
                  </a:moveTo>
                  <a:lnTo>
                    <a:pt x="4622431" y="687324"/>
                  </a:lnTo>
                  <a:lnTo>
                    <a:pt x="4587113" y="638302"/>
                  </a:lnTo>
                  <a:lnTo>
                    <a:pt x="4561713" y="719582"/>
                  </a:lnTo>
                  <a:lnTo>
                    <a:pt x="4586732" y="715530"/>
                  </a:lnTo>
                  <a:lnTo>
                    <a:pt x="4589907" y="734949"/>
                  </a:lnTo>
                  <a:lnTo>
                    <a:pt x="4591050" y="741807"/>
                  </a:lnTo>
                  <a:lnTo>
                    <a:pt x="4597654" y="746506"/>
                  </a:lnTo>
                  <a:lnTo>
                    <a:pt x="4611497" y="744220"/>
                  </a:lnTo>
                  <a:lnTo>
                    <a:pt x="4616196" y="737743"/>
                  </a:lnTo>
                  <a:lnTo>
                    <a:pt x="4615053" y="730885"/>
                  </a:lnTo>
                  <a:lnTo>
                    <a:pt x="4611878" y="711454"/>
                  </a:lnTo>
                  <a:lnTo>
                    <a:pt x="4636897" y="707390"/>
                  </a:lnTo>
                  <a:close/>
                </a:path>
                <a:path w="7682230" h="2828290">
                  <a:moveTo>
                    <a:pt x="4644644" y="913257"/>
                  </a:moveTo>
                  <a:lnTo>
                    <a:pt x="4631309" y="831088"/>
                  </a:lnTo>
                  <a:lnTo>
                    <a:pt x="4630166" y="824230"/>
                  </a:lnTo>
                  <a:lnTo>
                    <a:pt x="4623689" y="819531"/>
                  </a:lnTo>
                  <a:lnTo>
                    <a:pt x="4616704" y="820674"/>
                  </a:lnTo>
                  <a:lnTo>
                    <a:pt x="4609846" y="821690"/>
                  </a:lnTo>
                  <a:lnTo>
                    <a:pt x="4605147" y="828294"/>
                  </a:lnTo>
                  <a:lnTo>
                    <a:pt x="4606290" y="835152"/>
                  </a:lnTo>
                  <a:lnTo>
                    <a:pt x="4618482" y="910463"/>
                  </a:lnTo>
                  <a:lnTo>
                    <a:pt x="4619625" y="917321"/>
                  </a:lnTo>
                  <a:lnTo>
                    <a:pt x="4626102" y="922020"/>
                  </a:lnTo>
                  <a:lnTo>
                    <a:pt x="4639945" y="919734"/>
                  </a:lnTo>
                  <a:lnTo>
                    <a:pt x="4644644" y="913257"/>
                  </a:lnTo>
                  <a:close/>
                </a:path>
                <a:path w="7682230" h="2828290">
                  <a:moveTo>
                    <a:pt x="4673219" y="1088771"/>
                  </a:moveTo>
                  <a:lnTo>
                    <a:pt x="4659884" y="1006602"/>
                  </a:lnTo>
                  <a:lnTo>
                    <a:pt x="4658741" y="999744"/>
                  </a:lnTo>
                  <a:lnTo>
                    <a:pt x="4652137" y="995045"/>
                  </a:lnTo>
                  <a:lnTo>
                    <a:pt x="4645279" y="996061"/>
                  </a:lnTo>
                  <a:lnTo>
                    <a:pt x="4638294" y="997204"/>
                  </a:lnTo>
                  <a:lnTo>
                    <a:pt x="4633595" y="1003808"/>
                  </a:lnTo>
                  <a:lnTo>
                    <a:pt x="4634738" y="1010666"/>
                  </a:lnTo>
                  <a:lnTo>
                    <a:pt x="4647057" y="1085850"/>
                  </a:lnTo>
                  <a:lnTo>
                    <a:pt x="4648073" y="1092835"/>
                  </a:lnTo>
                  <a:lnTo>
                    <a:pt x="4654677" y="1097534"/>
                  </a:lnTo>
                  <a:lnTo>
                    <a:pt x="4668520" y="1095248"/>
                  </a:lnTo>
                  <a:lnTo>
                    <a:pt x="4673219" y="1088771"/>
                  </a:lnTo>
                  <a:close/>
                </a:path>
                <a:path w="7682230" h="2828290">
                  <a:moveTo>
                    <a:pt x="4701667" y="1264285"/>
                  </a:moveTo>
                  <a:lnTo>
                    <a:pt x="4700651" y="1257300"/>
                  </a:lnTo>
                  <a:lnTo>
                    <a:pt x="4687189" y="1175131"/>
                  </a:lnTo>
                  <a:lnTo>
                    <a:pt x="4680712" y="1170432"/>
                  </a:lnTo>
                  <a:lnTo>
                    <a:pt x="4666869" y="1172718"/>
                  </a:lnTo>
                  <a:lnTo>
                    <a:pt x="4662170" y="1179322"/>
                  </a:lnTo>
                  <a:lnTo>
                    <a:pt x="4663313" y="1186180"/>
                  </a:lnTo>
                  <a:lnTo>
                    <a:pt x="4676648" y="1268349"/>
                  </a:lnTo>
                  <a:lnTo>
                    <a:pt x="4683125" y="1273048"/>
                  </a:lnTo>
                  <a:lnTo>
                    <a:pt x="4696968" y="1270762"/>
                  </a:lnTo>
                  <a:lnTo>
                    <a:pt x="4701667" y="1264285"/>
                  </a:lnTo>
                  <a:close/>
                </a:path>
                <a:path w="7682230" h="2828290">
                  <a:moveTo>
                    <a:pt x="4730242" y="1439799"/>
                  </a:moveTo>
                  <a:lnTo>
                    <a:pt x="4715764" y="1350645"/>
                  </a:lnTo>
                  <a:lnTo>
                    <a:pt x="4709287" y="1345946"/>
                  </a:lnTo>
                  <a:lnTo>
                    <a:pt x="4695444" y="1348232"/>
                  </a:lnTo>
                  <a:lnTo>
                    <a:pt x="4690745" y="1354709"/>
                  </a:lnTo>
                  <a:lnTo>
                    <a:pt x="4691761" y="1361694"/>
                  </a:lnTo>
                  <a:lnTo>
                    <a:pt x="4705223" y="1443863"/>
                  </a:lnTo>
                  <a:lnTo>
                    <a:pt x="4711700" y="1448562"/>
                  </a:lnTo>
                  <a:lnTo>
                    <a:pt x="4725543" y="1446276"/>
                  </a:lnTo>
                  <a:lnTo>
                    <a:pt x="4730242" y="1439799"/>
                  </a:lnTo>
                  <a:close/>
                </a:path>
                <a:path w="7682230" h="2828290">
                  <a:moveTo>
                    <a:pt x="4758817" y="1615186"/>
                  </a:moveTo>
                  <a:lnTo>
                    <a:pt x="4757674" y="1608328"/>
                  </a:lnTo>
                  <a:lnTo>
                    <a:pt x="4745355" y="1533144"/>
                  </a:lnTo>
                  <a:lnTo>
                    <a:pt x="4744339" y="1526159"/>
                  </a:lnTo>
                  <a:lnTo>
                    <a:pt x="4737735" y="1521460"/>
                  </a:lnTo>
                  <a:lnTo>
                    <a:pt x="4723892" y="1523746"/>
                  </a:lnTo>
                  <a:lnTo>
                    <a:pt x="4719193" y="1530223"/>
                  </a:lnTo>
                  <a:lnTo>
                    <a:pt x="4733671" y="1619377"/>
                  </a:lnTo>
                  <a:lnTo>
                    <a:pt x="4740275" y="1624076"/>
                  </a:lnTo>
                  <a:lnTo>
                    <a:pt x="4754118" y="1621790"/>
                  </a:lnTo>
                  <a:lnTo>
                    <a:pt x="4758817" y="1615186"/>
                  </a:lnTo>
                  <a:close/>
                </a:path>
                <a:path w="7682230" h="2828290">
                  <a:moveTo>
                    <a:pt x="4787265" y="1790700"/>
                  </a:moveTo>
                  <a:lnTo>
                    <a:pt x="4786122" y="1783842"/>
                  </a:lnTo>
                  <a:lnTo>
                    <a:pt x="4772787" y="1701673"/>
                  </a:lnTo>
                  <a:lnTo>
                    <a:pt x="4766310" y="1696974"/>
                  </a:lnTo>
                  <a:lnTo>
                    <a:pt x="4752467" y="1699260"/>
                  </a:lnTo>
                  <a:lnTo>
                    <a:pt x="4747768" y="1705737"/>
                  </a:lnTo>
                  <a:lnTo>
                    <a:pt x="4761103" y="1787906"/>
                  </a:lnTo>
                  <a:lnTo>
                    <a:pt x="4762246" y="1794764"/>
                  </a:lnTo>
                  <a:lnTo>
                    <a:pt x="4768723" y="1799463"/>
                  </a:lnTo>
                  <a:lnTo>
                    <a:pt x="4775708" y="1798447"/>
                  </a:lnTo>
                  <a:lnTo>
                    <a:pt x="4782566" y="1797304"/>
                  </a:lnTo>
                  <a:lnTo>
                    <a:pt x="4787265" y="1790700"/>
                  </a:lnTo>
                  <a:close/>
                </a:path>
                <a:path w="7682230" h="2828290">
                  <a:moveTo>
                    <a:pt x="4968494" y="645795"/>
                  </a:moveTo>
                  <a:lnTo>
                    <a:pt x="4966716" y="637921"/>
                  </a:lnTo>
                  <a:lnTo>
                    <a:pt x="4913122" y="604939"/>
                  </a:lnTo>
                  <a:lnTo>
                    <a:pt x="4919484" y="594614"/>
                  </a:lnTo>
                  <a:lnTo>
                    <a:pt x="4926457" y="583311"/>
                  </a:lnTo>
                  <a:lnTo>
                    <a:pt x="4841621" y="575818"/>
                  </a:lnTo>
                  <a:lnTo>
                    <a:pt x="4886452" y="648208"/>
                  </a:lnTo>
                  <a:lnTo>
                    <a:pt x="4899787" y="626567"/>
                  </a:lnTo>
                  <a:lnTo>
                    <a:pt x="4953381" y="659638"/>
                  </a:lnTo>
                  <a:lnTo>
                    <a:pt x="4961128" y="657733"/>
                  </a:lnTo>
                  <a:lnTo>
                    <a:pt x="4968494" y="645795"/>
                  </a:lnTo>
                  <a:close/>
                </a:path>
                <a:path w="7682230" h="2828290">
                  <a:moveTo>
                    <a:pt x="5056124" y="47244"/>
                  </a:moveTo>
                  <a:lnTo>
                    <a:pt x="5051552" y="40640"/>
                  </a:lnTo>
                  <a:lnTo>
                    <a:pt x="5044567" y="39497"/>
                  </a:lnTo>
                  <a:lnTo>
                    <a:pt x="4963033" y="24968"/>
                  </a:lnTo>
                  <a:lnTo>
                    <a:pt x="4967478" y="0"/>
                  </a:lnTo>
                  <a:lnTo>
                    <a:pt x="4885817" y="24130"/>
                  </a:lnTo>
                  <a:lnTo>
                    <a:pt x="4954143" y="74930"/>
                  </a:lnTo>
                  <a:lnTo>
                    <a:pt x="4958575" y="49987"/>
                  </a:lnTo>
                  <a:lnTo>
                    <a:pt x="5040122" y="64516"/>
                  </a:lnTo>
                  <a:lnTo>
                    <a:pt x="5047107" y="65659"/>
                  </a:lnTo>
                  <a:lnTo>
                    <a:pt x="5053584" y="61087"/>
                  </a:lnTo>
                  <a:lnTo>
                    <a:pt x="5056124" y="47244"/>
                  </a:lnTo>
                  <a:close/>
                </a:path>
                <a:path w="7682230" h="2828290">
                  <a:moveTo>
                    <a:pt x="5119878" y="739013"/>
                  </a:moveTo>
                  <a:lnTo>
                    <a:pt x="5118100" y="731266"/>
                  </a:lnTo>
                  <a:lnTo>
                    <a:pt x="5112004" y="727583"/>
                  </a:lnTo>
                  <a:lnTo>
                    <a:pt x="5041265" y="683895"/>
                  </a:lnTo>
                  <a:lnTo>
                    <a:pt x="5033391" y="685800"/>
                  </a:lnTo>
                  <a:lnTo>
                    <a:pt x="5026025" y="697738"/>
                  </a:lnTo>
                  <a:lnTo>
                    <a:pt x="5027930" y="705485"/>
                  </a:lnTo>
                  <a:lnTo>
                    <a:pt x="5104765" y="752856"/>
                  </a:lnTo>
                  <a:lnTo>
                    <a:pt x="5112512" y="750951"/>
                  </a:lnTo>
                  <a:lnTo>
                    <a:pt x="5119878" y="739013"/>
                  </a:lnTo>
                  <a:close/>
                </a:path>
                <a:path w="7682230" h="2828290">
                  <a:moveTo>
                    <a:pt x="5231130" y="78359"/>
                  </a:moveTo>
                  <a:lnTo>
                    <a:pt x="5226558" y="71755"/>
                  </a:lnTo>
                  <a:lnTo>
                    <a:pt x="5219700" y="70612"/>
                  </a:lnTo>
                  <a:lnTo>
                    <a:pt x="5137658" y="56007"/>
                  </a:lnTo>
                  <a:lnTo>
                    <a:pt x="5131181" y="60579"/>
                  </a:lnTo>
                  <a:lnTo>
                    <a:pt x="5128641" y="74422"/>
                  </a:lnTo>
                  <a:lnTo>
                    <a:pt x="5133213" y="81026"/>
                  </a:lnTo>
                  <a:lnTo>
                    <a:pt x="5215255" y="95631"/>
                  </a:lnTo>
                  <a:lnTo>
                    <a:pt x="5222113" y="96774"/>
                  </a:lnTo>
                  <a:lnTo>
                    <a:pt x="5228717" y="92202"/>
                  </a:lnTo>
                  <a:lnTo>
                    <a:pt x="5229987" y="85344"/>
                  </a:lnTo>
                  <a:lnTo>
                    <a:pt x="5231130" y="78359"/>
                  </a:lnTo>
                  <a:close/>
                </a:path>
                <a:path w="7682230" h="2828290">
                  <a:moveTo>
                    <a:pt x="5271262" y="832358"/>
                  </a:moveTo>
                  <a:lnTo>
                    <a:pt x="5269357" y="824484"/>
                  </a:lnTo>
                  <a:lnTo>
                    <a:pt x="5192649" y="777113"/>
                  </a:lnTo>
                  <a:lnTo>
                    <a:pt x="5184775" y="779018"/>
                  </a:lnTo>
                  <a:lnTo>
                    <a:pt x="5177409" y="790956"/>
                  </a:lnTo>
                  <a:lnTo>
                    <a:pt x="5179314" y="798830"/>
                  </a:lnTo>
                  <a:lnTo>
                    <a:pt x="5250053" y="842518"/>
                  </a:lnTo>
                  <a:lnTo>
                    <a:pt x="5256022" y="846074"/>
                  </a:lnTo>
                  <a:lnTo>
                    <a:pt x="5263896" y="844296"/>
                  </a:lnTo>
                  <a:lnTo>
                    <a:pt x="5271262" y="832358"/>
                  </a:lnTo>
                  <a:close/>
                </a:path>
                <a:path w="7682230" h="2828290">
                  <a:moveTo>
                    <a:pt x="5406263" y="109474"/>
                  </a:moveTo>
                  <a:lnTo>
                    <a:pt x="5401564" y="102997"/>
                  </a:lnTo>
                  <a:lnTo>
                    <a:pt x="5312791" y="87122"/>
                  </a:lnTo>
                  <a:lnTo>
                    <a:pt x="5306187" y="91694"/>
                  </a:lnTo>
                  <a:lnTo>
                    <a:pt x="5304917" y="98679"/>
                  </a:lnTo>
                  <a:lnTo>
                    <a:pt x="5303774" y="105537"/>
                  </a:lnTo>
                  <a:lnTo>
                    <a:pt x="5308346" y="112141"/>
                  </a:lnTo>
                  <a:lnTo>
                    <a:pt x="5390261" y="126746"/>
                  </a:lnTo>
                  <a:lnTo>
                    <a:pt x="5397119" y="127889"/>
                  </a:lnTo>
                  <a:lnTo>
                    <a:pt x="5403723" y="123317"/>
                  </a:lnTo>
                  <a:lnTo>
                    <a:pt x="5406263" y="109474"/>
                  </a:lnTo>
                  <a:close/>
                </a:path>
                <a:path w="7682230" h="2828290">
                  <a:moveTo>
                    <a:pt x="5422646" y="925576"/>
                  </a:moveTo>
                  <a:lnTo>
                    <a:pt x="5420741" y="917829"/>
                  </a:lnTo>
                  <a:lnTo>
                    <a:pt x="5343906" y="870458"/>
                  </a:lnTo>
                  <a:lnTo>
                    <a:pt x="5336159" y="872363"/>
                  </a:lnTo>
                  <a:lnTo>
                    <a:pt x="5328793" y="884301"/>
                  </a:lnTo>
                  <a:lnTo>
                    <a:pt x="5330698" y="892048"/>
                  </a:lnTo>
                  <a:lnTo>
                    <a:pt x="5407406" y="939419"/>
                  </a:lnTo>
                  <a:lnTo>
                    <a:pt x="5415280" y="937514"/>
                  </a:lnTo>
                  <a:lnTo>
                    <a:pt x="5422646" y="925576"/>
                  </a:lnTo>
                  <a:close/>
                </a:path>
                <a:path w="7682230" h="2828290">
                  <a:moveTo>
                    <a:pt x="5574030" y="1018921"/>
                  </a:moveTo>
                  <a:lnTo>
                    <a:pt x="5572125" y="1011047"/>
                  </a:lnTo>
                  <a:lnTo>
                    <a:pt x="5495290" y="963676"/>
                  </a:lnTo>
                  <a:lnTo>
                    <a:pt x="5487543" y="965581"/>
                  </a:lnTo>
                  <a:lnTo>
                    <a:pt x="5480177" y="977519"/>
                  </a:lnTo>
                  <a:lnTo>
                    <a:pt x="5481955" y="985393"/>
                  </a:lnTo>
                  <a:lnTo>
                    <a:pt x="5558790" y="1032637"/>
                  </a:lnTo>
                  <a:lnTo>
                    <a:pt x="5566664" y="1030859"/>
                  </a:lnTo>
                  <a:lnTo>
                    <a:pt x="5574030" y="1018921"/>
                  </a:lnTo>
                  <a:close/>
                </a:path>
                <a:path w="7682230" h="2828290">
                  <a:moveTo>
                    <a:pt x="5581269" y="140716"/>
                  </a:moveTo>
                  <a:lnTo>
                    <a:pt x="5576697" y="134112"/>
                  </a:lnTo>
                  <a:lnTo>
                    <a:pt x="5487797" y="118237"/>
                  </a:lnTo>
                  <a:lnTo>
                    <a:pt x="5481193" y="122936"/>
                  </a:lnTo>
                  <a:lnTo>
                    <a:pt x="5480050" y="129794"/>
                  </a:lnTo>
                  <a:lnTo>
                    <a:pt x="5478780" y="136652"/>
                  </a:lnTo>
                  <a:lnTo>
                    <a:pt x="5483352" y="143256"/>
                  </a:lnTo>
                  <a:lnTo>
                    <a:pt x="5572252" y="159131"/>
                  </a:lnTo>
                  <a:lnTo>
                    <a:pt x="5578856" y="154432"/>
                  </a:lnTo>
                  <a:lnTo>
                    <a:pt x="5579999" y="147574"/>
                  </a:lnTo>
                  <a:lnTo>
                    <a:pt x="5581269" y="140716"/>
                  </a:lnTo>
                  <a:close/>
                </a:path>
                <a:path w="7682230" h="2828290">
                  <a:moveTo>
                    <a:pt x="5725414" y="1112139"/>
                  </a:moveTo>
                  <a:lnTo>
                    <a:pt x="5723509" y="1104392"/>
                  </a:lnTo>
                  <a:lnTo>
                    <a:pt x="5646674" y="1057021"/>
                  </a:lnTo>
                  <a:lnTo>
                    <a:pt x="5638927" y="1058799"/>
                  </a:lnTo>
                  <a:lnTo>
                    <a:pt x="5635244" y="1064895"/>
                  </a:lnTo>
                  <a:lnTo>
                    <a:pt x="5631561" y="1070864"/>
                  </a:lnTo>
                  <a:lnTo>
                    <a:pt x="5633339" y="1078611"/>
                  </a:lnTo>
                  <a:lnTo>
                    <a:pt x="5710174" y="1125982"/>
                  </a:lnTo>
                  <a:lnTo>
                    <a:pt x="5718048" y="1124077"/>
                  </a:lnTo>
                  <a:lnTo>
                    <a:pt x="5725414" y="1112139"/>
                  </a:lnTo>
                  <a:close/>
                </a:path>
                <a:path w="7682230" h="2828290">
                  <a:moveTo>
                    <a:pt x="5756275" y="171831"/>
                  </a:moveTo>
                  <a:lnTo>
                    <a:pt x="5751703" y="165227"/>
                  </a:lnTo>
                  <a:lnTo>
                    <a:pt x="5662930" y="149352"/>
                  </a:lnTo>
                  <a:lnTo>
                    <a:pt x="5656326" y="154051"/>
                  </a:lnTo>
                  <a:lnTo>
                    <a:pt x="5653786" y="167767"/>
                  </a:lnTo>
                  <a:lnTo>
                    <a:pt x="5658485" y="174371"/>
                  </a:lnTo>
                  <a:lnTo>
                    <a:pt x="5747258" y="190246"/>
                  </a:lnTo>
                  <a:lnTo>
                    <a:pt x="5753862" y="185547"/>
                  </a:lnTo>
                  <a:lnTo>
                    <a:pt x="5755132" y="178689"/>
                  </a:lnTo>
                  <a:lnTo>
                    <a:pt x="5756275" y="171831"/>
                  </a:lnTo>
                  <a:close/>
                </a:path>
                <a:path w="7682230" h="2828290">
                  <a:moveTo>
                    <a:pt x="5876798" y="1205484"/>
                  </a:moveTo>
                  <a:lnTo>
                    <a:pt x="5874893" y="1197610"/>
                  </a:lnTo>
                  <a:lnTo>
                    <a:pt x="5798058" y="1150239"/>
                  </a:lnTo>
                  <a:lnTo>
                    <a:pt x="5790184" y="1152144"/>
                  </a:lnTo>
                  <a:lnTo>
                    <a:pt x="5786501" y="1158113"/>
                  </a:lnTo>
                  <a:lnTo>
                    <a:pt x="5782945" y="1164082"/>
                  </a:lnTo>
                  <a:lnTo>
                    <a:pt x="5784723" y="1171956"/>
                  </a:lnTo>
                  <a:lnTo>
                    <a:pt x="5861558" y="1219200"/>
                  </a:lnTo>
                  <a:lnTo>
                    <a:pt x="5869432" y="1217422"/>
                  </a:lnTo>
                  <a:lnTo>
                    <a:pt x="5876798" y="1205484"/>
                  </a:lnTo>
                  <a:close/>
                </a:path>
                <a:path w="7682230" h="2828290">
                  <a:moveTo>
                    <a:pt x="5931408" y="202946"/>
                  </a:moveTo>
                  <a:lnTo>
                    <a:pt x="5926709" y="196342"/>
                  </a:lnTo>
                  <a:lnTo>
                    <a:pt x="5837936" y="180467"/>
                  </a:lnTo>
                  <a:lnTo>
                    <a:pt x="5831332" y="185166"/>
                  </a:lnTo>
                  <a:lnTo>
                    <a:pt x="5830062" y="192024"/>
                  </a:lnTo>
                  <a:lnTo>
                    <a:pt x="5828919" y="198882"/>
                  </a:lnTo>
                  <a:lnTo>
                    <a:pt x="5833491" y="205486"/>
                  </a:lnTo>
                  <a:lnTo>
                    <a:pt x="5922264" y="221361"/>
                  </a:lnTo>
                  <a:lnTo>
                    <a:pt x="5928868" y="216789"/>
                  </a:lnTo>
                  <a:lnTo>
                    <a:pt x="5931408" y="202946"/>
                  </a:lnTo>
                  <a:close/>
                </a:path>
                <a:path w="7682230" h="2828290">
                  <a:moveTo>
                    <a:pt x="6028055" y="1298702"/>
                  </a:moveTo>
                  <a:lnTo>
                    <a:pt x="6026277" y="1290828"/>
                  </a:lnTo>
                  <a:lnTo>
                    <a:pt x="6020308" y="1287272"/>
                  </a:lnTo>
                  <a:lnTo>
                    <a:pt x="5949442" y="1243584"/>
                  </a:lnTo>
                  <a:lnTo>
                    <a:pt x="5941568" y="1245362"/>
                  </a:lnTo>
                  <a:lnTo>
                    <a:pt x="5934202" y="1257300"/>
                  </a:lnTo>
                  <a:lnTo>
                    <a:pt x="5936107" y="1265174"/>
                  </a:lnTo>
                  <a:lnTo>
                    <a:pt x="6012942" y="1312545"/>
                  </a:lnTo>
                  <a:lnTo>
                    <a:pt x="6020689" y="1310640"/>
                  </a:lnTo>
                  <a:lnTo>
                    <a:pt x="6028055" y="1298702"/>
                  </a:lnTo>
                  <a:close/>
                </a:path>
                <a:path w="7682230" h="2828290">
                  <a:moveTo>
                    <a:pt x="6106414" y="234061"/>
                  </a:moveTo>
                  <a:lnTo>
                    <a:pt x="6101842" y="227457"/>
                  </a:lnTo>
                  <a:lnTo>
                    <a:pt x="6019927" y="212852"/>
                  </a:lnTo>
                  <a:lnTo>
                    <a:pt x="6012942" y="211709"/>
                  </a:lnTo>
                  <a:lnTo>
                    <a:pt x="6006338" y="216281"/>
                  </a:lnTo>
                  <a:lnTo>
                    <a:pt x="6005195" y="223139"/>
                  </a:lnTo>
                  <a:lnTo>
                    <a:pt x="6003925" y="230124"/>
                  </a:lnTo>
                  <a:lnTo>
                    <a:pt x="6008497" y="236601"/>
                  </a:lnTo>
                  <a:lnTo>
                    <a:pt x="6097397" y="252476"/>
                  </a:lnTo>
                  <a:lnTo>
                    <a:pt x="6104001" y="247904"/>
                  </a:lnTo>
                  <a:lnTo>
                    <a:pt x="6105144" y="240919"/>
                  </a:lnTo>
                  <a:lnTo>
                    <a:pt x="6106414" y="234061"/>
                  </a:lnTo>
                  <a:close/>
                </a:path>
                <a:path w="7682230" h="2828290">
                  <a:moveTo>
                    <a:pt x="6179439" y="1392047"/>
                  </a:moveTo>
                  <a:lnTo>
                    <a:pt x="6177661" y="1384173"/>
                  </a:lnTo>
                  <a:lnTo>
                    <a:pt x="6100826" y="1336802"/>
                  </a:lnTo>
                  <a:lnTo>
                    <a:pt x="6092952" y="1338707"/>
                  </a:lnTo>
                  <a:lnTo>
                    <a:pt x="6085586" y="1350645"/>
                  </a:lnTo>
                  <a:lnTo>
                    <a:pt x="6087491" y="1358519"/>
                  </a:lnTo>
                  <a:lnTo>
                    <a:pt x="6093460" y="1362075"/>
                  </a:lnTo>
                  <a:lnTo>
                    <a:pt x="6164326" y="1405763"/>
                  </a:lnTo>
                  <a:lnTo>
                    <a:pt x="6172073" y="1403985"/>
                  </a:lnTo>
                  <a:lnTo>
                    <a:pt x="6179439" y="1392047"/>
                  </a:lnTo>
                  <a:close/>
                </a:path>
                <a:path w="7682230" h="2828290">
                  <a:moveTo>
                    <a:pt x="6281420" y="265176"/>
                  </a:moveTo>
                  <a:lnTo>
                    <a:pt x="6276848" y="258572"/>
                  </a:lnTo>
                  <a:lnTo>
                    <a:pt x="6194933" y="243967"/>
                  </a:lnTo>
                  <a:lnTo>
                    <a:pt x="6188075" y="242824"/>
                  </a:lnTo>
                  <a:lnTo>
                    <a:pt x="6181471" y="247396"/>
                  </a:lnTo>
                  <a:lnTo>
                    <a:pt x="6178931" y="261239"/>
                  </a:lnTo>
                  <a:lnTo>
                    <a:pt x="6183630" y="267843"/>
                  </a:lnTo>
                  <a:lnTo>
                    <a:pt x="6190488" y="268986"/>
                  </a:lnTo>
                  <a:lnTo>
                    <a:pt x="6272403" y="283591"/>
                  </a:lnTo>
                  <a:lnTo>
                    <a:pt x="6279007" y="279019"/>
                  </a:lnTo>
                  <a:lnTo>
                    <a:pt x="6280277" y="272034"/>
                  </a:lnTo>
                  <a:lnTo>
                    <a:pt x="6281420" y="265176"/>
                  </a:lnTo>
                  <a:close/>
                </a:path>
                <a:path w="7682230" h="2828290">
                  <a:moveTo>
                    <a:pt x="6330823" y="1485265"/>
                  </a:moveTo>
                  <a:lnTo>
                    <a:pt x="6329045" y="1477391"/>
                  </a:lnTo>
                  <a:lnTo>
                    <a:pt x="6252210" y="1430147"/>
                  </a:lnTo>
                  <a:lnTo>
                    <a:pt x="6244336" y="1431925"/>
                  </a:lnTo>
                  <a:lnTo>
                    <a:pt x="6236970" y="1443863"/>
                  </a:lnTo>
                  <a:lnTo>
                    <a:pt x="6238875" y="1451737"/>
                  </a:lnTo>
                  <a:lnTo>
                    <a:pt x="6315710" y="1499108"/>
                  </a:lnTo>
                  <a:lnTo>
                    <a:pt x="6323457" y="1497203"/>
                  </a:lnTo>
                  <a:lnTo>
                    <a:pt x="6330823" y="1485265"/>
                  </a:lnTo>
                  <a:close/>
                </a:path>
                <a:path w="7682230" h="2828290">
                  <a:moveTo>
                    <a:pt x="6456553" y="296291"/>
                  </a:moveTo>
                  <a:lnTo>
                    <a:pt x="6451981" y="289687"/>
                  </a:lnTo>
                  <a:lnTo>
                    <a:pt x="6369939" y="275082"/>
                  </a:lnTo>
                  <a:lnTo>
                    <a:pt x="6363081" y="273939"/>
                  </a:lnTo>
                  <a:lnTo>
                    <a:pt x="6356477" y="278511"/>
                  </a:lnTo>
                  <a:lnTo>
                    <a:pt x="6355334" y="285369"/>
                  </a:lnTo>
                  <a:lnTo>
                    <a:pt x="6354064" y="292354"/>
                  </a:lnTo>
                  <a:lnTo>
                    <a:pt x="6358636" y="298958"/>
                  </a:lnTo>
                  <a:lnTo>
                    <a:pt x="6365494" y="300101"/>
                  </a:lnTo>
                  <a:lnTo>
                    <a:pt x="6447536" y="314706"/>
                  </a:lnTo>
                  <a:lnTo>
                    <a:pt x="6454140" y="310134"/>
                  </a:lnTo>
                  <a:lnTo>
                    <a:pt x="6455283" y="303149"/>
                  </a:lnTo>
                  <a:lnTo>
                    <a:pt x="6456553" y="296291"/>
                  </a:lnTo>
                  <a:close/>
                </a:path>
                <a:path w="7682230" h="2828290">
                  <a:moveTo>
                    <a:pt x="6482207" y="1578483"/>
                  </a:moveTo>
                  <a:lnTo>
                    <a:pt x="6480302" y="1570736"/>
                  </a:lnTo>
                  <a:lnTo>
                    <a:pt x="6403594" y="1523365"/>
                  </a:lnTo>
                  <a:lnTo>
                    <a:pt x="6395720" y="1525270"/>
                  </a:lnTo>
                  <a:lnTo>
                    <a:pt x="6388354" y="1537208"/>
                  </a:lnTo>
                  <a:lnTo>
                    <a:pt x="6390259" y="1544955"/>
                  </a:lnTo>
                  <a:lnTo>
                    <a:pt x="6466967" y="1592326"/>
                  </a:lnTo>
                  <a:lnTo>
                    <a:pt x="6474841" y="1590548"/>
                  </a:lnTo>
                  <a:lnTo>
                    <a:pt x="6478524" y="1584452"/>
                  </a:lnTo>
                  <a:lnTo>
                    <a:pt x="6482207" y="1578483"/>
                  </a:lnTo>
                  <a:close/>
                </a:path>
                <a:path w="7682230" h="2828290">
                  <a:moveTo>
                    <a:pt x="6631559" y="327406"/>
                  </a:moveTo>
                  <a:lnTo>
                    <a:pt x="6626987" y="320802"/>
                  </a:lnTo>
                  <a:lnTo>
                    <a:pt x="6620129" y="319659"/>
                  </a:lnTo>
                  <a:lnTo>
                    <a:pt x="6545072" y="306197"/>
                  </a:lnTo>
                  <a:lnTo>
                    <a:pt x="6538087" y="305054"/>
                  </a:lnTo>
                  <a:lnTo>
                    <a:pt x="6531610" y="309626"/>
                  </a:lnTo>
                  <a:lnTo>
                    <a:pt x="6529070" y="323469"/>
                  </a:lnTo>
                  <a:lnTo>
                    <a:pt x="6533642" y="330073"/>
                  </a:lnTo>
                  <a:lnTo>
                    <a:pt x="6540627" y="331216"/>
                  </a:lnTo>
                  <a:lnTo>
                    <a:pt x="6622542" y="345821"/>
                  </a:lnTo>
                  <a:lnTo>
                    <a:pt x="6629146" y="341249"/>
                  </a:lnTo>
                  <a:lnTo>
                    <a:pt x="6630416" y="334264"/>
                  </a:lnTo>
                  <a:lnTo>
                    <a:pt x="6631559" y="327406"/>
                  </a:lnTo>
                  <a:close/>
                </a:path>
                <a:path w="7682230" h="2828290">
                  <a:moveTo>
                    <a:pt x="6633591" y="1671828"/>
                  </a:moveTo>
                  <a:lnTo>
                    <a:pt x="6631686" y="1663954"/>
                  </a:lnTo>
                  <a:lnTo>
                    <a:pt x="6554851" y="1616710"/>
                  </a:lnTo>
                  <a:lnTo>
                    <a:pt x="6547104" y="1618488"/>
                  </a:lnTo>
                  <a:lnTo>
                    <a:pt x="6539738" y="1630426"/>
                  </a:lnTo>
                  <a:lnTo>
                    <a:pt x="6541643" y="1638300"/>
                  </a:lnTo>
                  <a:lnTo>
                    <a:pt x="6618351" y="1685671"/>
                  </a:lnTo>
                  <a:lnTo>
                    <a:pt x="6626225" y="1683766"/>
                  </a:lnTo>
                  <a:lnTo>
                    <a:pt x="6633591" y="1671828"/>
                  </a:lnTo>
                  <a:close/>
                </a:path>
                <a:path w="7682230" h="2828290">
                  <a:moveTo>
                    <a:pt x="6784975" y="1765046"/>
                  </a:moveTo>
                  <a:lnTo>
                    <a:pt x="6783070" y="1757299"/>
                  </a:lnTo>
                  <a:lnTo>
                    <a:pt x="6706235" y="1709928"/>
                  </a:lnTo>
                  <a:lnTo>
                    <a:pt x="6698488" y="1711833"/>
                  </a:lnTo>
                  <a:lnTo>
                    <a:pt x="6691122" y="1723771"/>
                  </a:lnTo>
                  <a:lnTo>
                    <a:pt x="6692900" y="1731518"/>
                  </a:lnTo>
                  <a:lnTo>
                    <a:pt x="6769735" y="1778889"/>
                  </a:lnTo>
                  <a:lnTo>
                    <a:pt x="6777609" y="1776984"/>
                  </a:lnTo>
                  <a:lnTo>
                    <a:pt x="6784975" y="1765046"/>
                  </a:lnTo>
                  <a:close/>
                </a:path>
                <a:path w="7682230" h="2828290">
                  <a:moveTo>
                    <a:pt x="6806692" y="358521"/>
                  </a:moveTo>
                  <a:lnTo>
                    <a:pt x="6801993" y="351917"/>
                  </a:lnTo>
                  <a:lnTo>
                    <a:pt x="6795135" y="350774"/>
                  </a:lnTo>
                  <a:lnTo>
                    <a:pt x="6713220" y="336169"/>
                  </a:lnTo>
                  <a:lnTo>
                    <a:pt x="6706616" y="340741"/>
                  </a:lnTo>
                  <a:lnTo>
                    <a:pt x="6705346" y="347726"/>
                  </a:lnTo>
                  <a:lnTo>
                    <a:pt x="6704203" y="354584"/>
                  </a:lnTo>
                  <a:lnTo>
                    <a:pt x="6708775" y="361188"/>
                  </a:lnTo>
                  <a:lnTo>
                    <a:pt x="6715633" y="362331"/>
                  </a:lnTo>
                  <a:lnTo>
                    <a:pt x="6790690" y="375793"/>
                  </a:lnTo>
                  <a:lnTo>
                    <a:pt x="6797548" y="376936"/>
                  </a:lnTo>
                  <a:lnTo>
                    <a:pt x="6804152" y="372364"/>
                  </a:lnTo>
                  <a:lnTo>
                    <a:pt x="6806692" y="358521"/>
                  </a:lnTo>
                  <a:close/>
                </a:path>
                <a:path w="7682230" h="2828290">
                  <a:moveTo>
                    <a:pt x="6936359" y="1858391"/>
                  </a:moveTo>
                  <a:lnTo>
                    <a:pt x="6934454" y="1850517"/>
                  </a:lnTo>
                  <a:lnTo>
                    <a:pt x="6863588" y="1806829"/>
                  </a:lnTo>
                  <a:lnTo>
                    <a:pt x="6857619" y="1803273"/>
                  </a:lnTo>
                  <a:lnTo>
                    <a:pt x="6849872" y="1805051"/>
                  </a:lnTo>
                  <a:lnTo>
                    <a:pt x="6842506" y="1816989"/>
                  </a:lnTo>
                  <a:lnTo>
                    <a:pt x="6844284" y="1824863"/>
                  </a:lnTo>
                  <a:lnTo>
                    <a:pt x="6921119" y="1872234"/>
                  </a:lnTo>
                  <a:lnTo>
                    <a:pt x="6928993" y="1870329"/>
                  </a:lnTo>
                  <a:lnTo>
                    <a:pt x="6936359" y="1858391"/>
                  </a:lnTo>
                  <a:close/>
                </a:path>
                <a:path w="7682230" h="2828290">
                  <a:moveTo>
                    <a:pt x="6981698" y="389636"/>
                  </a:moveTo>
                  <a:lnTo>
                    <a:pt x="6977126" y="383032"/>
                  </a:lnTo>
                  <a:lnTo>
                    <a:pt x="6970141" y="381889"/>
                  </a:lnTo>
                  <a:lnTo>
                    <a:pt x="6888226" y="367284"/>
                  </a:lnTo>
                  <a:lnTo>
                    <a:pt x="6881622" y="371856"/>
                  </a:lnTo>
                  <a:lnTo>
                    <a:pt x="6880479" y="378841"/>
                  </a:lnTo>
                  <a:lnTo>
                    <a:pt x="6879209" y="385699"/>
                  </a:lnTo>
                  <a:lnTo>
                    <a:pt x="6883781" y="392303"/>
                  </a:lnTo>
                  <a:lnTo>
                    <a:pt x="6965696" y="406908"/>
                  </a:lnTo>
                  <a:lnTo>
                    <a:pt x="6972681" y="408051"/>
                  </a:lnTo>
                  <a:lnTo>
                    <a:pt x="6979285" y="403479"/>
                  </a:lnTo>
                  <a:lnTo>
                    <a:pt x="6980428" y="396621"/>
                  </a:lnTo>
                  <a:lnTo>
                    <a:pt x="6981698" y="389636"/>
                  </a:lnTo>
                  <a:close/>
                </a:path>
                <a:path w="7682230" h="2828290">
                  <a:moveTo>
                    <a:pt x="7156704" y="420751"/>
                  </a:moveTo>
                  <a:lnTo>
                    <a:pt x="7152132" y="414147"/>
                  </a:lnTo>
                  <a:lnTo>
                    <a:pt x="7145274" y="413004"/>
                  </a:lnTo>
                  <a:lnTo>
                    <a:pt x="7063359" y="398399"/>
                  </a:lnTo>
                  <a:lnTo>
                    <a:pt x="7056755" y="402971"/>
                  </a:lnTo>
                  <a:lnTo>
                    <a:pt x="7054215" y="416814"/>
                  </a:lnTo>
                  <a:lnTo>
                    <a:pt x="7058914" y="423418"/>
                  </a:lnTo>
                  <a:lnTo>
                    <a:pt x="7140829" y="438023"/>
                  </a:lnTo>
                  <a:lnTo>
                    <a:pt x="7147687" y="439166"/>
                  </a:lnTo>
                  <a:lnTo>
                    <a:pt x="7154291" y="434594"/>
                  </a:lnTo>
                  <a:lnTo>
                    <a:pt x="7155561" y="427736"/>
                  </a:lnTo>
                  <a:lnTo>
                    <a:pt x="7156704" y="420751"/>
                  </a:lnTo>
                  <a:close/>
                </a:path>
                <a:path w="7682230" h="2828290">
                  <a:moveTo>
                    <a:pt x="7331837" y="451866"/>
                  </a:moveTo>
                  <a:lnTo>
                    <a:pt x="7327138" y="445389"/>
                  </a:lnTo>
                  <a:lnTo>
                    <a:pt x="7238365" y="429514"/>
                  </a:lnTo>
                  <a:lnTo>
                    <a:pt x="7231761" y="434086"/>
                  </a:lnTo>
                  <a:lnTo>
                    <a:pt x="7230491" y="441071"/>
                  </a:lnTo>
                  <a:lnTo>
                    <a:pt x="7229348" y="447929"/>
                  </a:lnTo>
                  <a:lnTo>
                    <a:pt x="7233920" y="454533"/>
                  </a:lnTo>
                  <a:lnTo>
                    <a:pt x="7315835" y="469138"/>
                  </a:lnTo>
                  <a:lnTo>
                    <a:pt x="7322693" y="470281"/>
                  </a:lnTo>
                  <a:lnTo>
                    <a:pt x="7329297" y="465709"/>
                  </a:lnTo>
                  <a:lnTo>
                    <a:pt x="7331837" y="451866"/>
                  </a:lnTo>
                  <a:close/>
                </a:path>
                <a:path w="7682230" h="2828290">
                  <a:moveTo>
                    <a:pt x="7506843" y="483108"/>
                  </a:moveTo>
                  <a:lnTo>
                    <a:pt x="7502271" y="476504"/>
                  </a:lnTo>
                  <a:lnTo>
                    <a:pt x="7413371" y="460629"/>
                  </a:lnTo>
                  <a:lnTo>
                    <a:pt x="7406767" y="465328"/>
                  </a:lnTo>
                  <a:lnTo>
                    <a:pt x="7405624" y="472186"/>
                  </a:lnTo>
                  <a:lnTo>
                    <a:pt x="7404354" y="479044"/>
                  </a:lnTo>
                  <a:lnTo>
                    <a:pt x="7408926" y="485648"/>
                  </a:lnTo>
                  <a:lnTo>
                    <a:pt x="7497826" y="501523"/>
                  </a:lnTo>
                  <a:lnTo>
                    <a:pt x="7504430" y="496824"/>
                  </a:lnTo>
                  <a:lnTo>
                    <a:pt x="7505573" y="489966"/>
                  </a:lnTo>
                  <a:lnTo>
                    <a:pt x="7506843" y="483108"/>
                  </a:lnTo>
                  <a:close/>
                </a:path>
                <a:path w="7682230" h="2828290">
                  <a:moveTo>
                    <a:pt x="7681976" y="514223"/>
                  </a:moveTo>
                  <a:lnTo>
                    <a:pt x="7677277" y="507619"/>
                  </a:lnTo>
                  <a:lnTo>
                    <a:pt x="7588504" y="491744"/>
                  </a:lnTo>
                  <a:lnTo>
                    <a:pt x="7581900" y="496443"/>
                  </a:lnTo>
                  <a:lnTo>
                    <a:pt x="7580630" y="503301"/>
                  </a:lnTo>
                  <a:lnTo>
                    <a:pt x="7579487" y="510159"/>
                  </a:lnTo>
                  <a:lnTo>
                    <a:pt x="7584059" y="516763"/>
                  </a:lnTo>
                  <a:lnTo>
                    <a:pt x="7672832" y="532638"/>
                  </a:lnTo>
                  <a:lnTo>
                    <a:pt x="7679436" y="527939"/>
                  </a:lnTo>
                  <a:lnTo>
                    <a:pt x="7681976" y="51422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4589" y="3481577"/>
              <a:ext cx="2156460" cy="2609215"/>
            </a:xfrm>
            <a:custGeom>
              <a:avLst/>
              <a:gdLst/>
              <a:ahLst/>
              <a:cxnLst/>
              <a:rect l="l" t="t" r="r" b="b"/>
              <a:pathLst>
                <a:path w="2156459" h="2609215">
                  <a:moveTo>
                    <a:pt x="0" y="359410"/>
                  </a:moveTo>
                  <a:lnTo>
                    <a:pt x="3280" y="310639"/>
                  </a:lnTo>
                  <a:lnTo>
                    <a:pt x="12838" y="263863"/>
                  </a:lnTo>
                  <a:lnTo>
                    <a:pt x="28243" y="219509"/>
                  </a:lnTo>
                  <a:lnTo>
                    <a:pt x="49069" y="178006"/>
                  </a:lnTo>
                  <a:lnTo>
                    <a:pt x="74886" y="139783"/>
                  </a:lnTo>
                  <a:lnTo>
                    <a:pt x="105267" y="105267"/>
                  </a:lnTo>
                  <a:lnTo>
                    <a:pt x="139783" y="74886"/>
                  </a:lnTo>
                  <a:lnTo>
                    <a:pt x="178006" y="49069"/>
                  </a:lnTo>
                  <a:lnTo>
                    <a:pt x="219509" y="28243"/>
                  </a:lnTo>
                  <a:lnTo>
                    <a:pt x="263863" y="12838"/>
                  </a:lnTo>
                  <a:lnTo>
                    <a:pt x="310639" y="3280"/>
                  </a:lnTo>
                  <a:lnTo>
                    <a:pt x="359410" y="0"/>
                  </a:lnTo>
                  <a:lnTo>
                    <a:pt x="1797050" y="0"/>
                  </a:lnTo>
                  <a:lnTo>
                    <a:pt x="1845820" y="3280"/>
                  </a:lnTo>
                  <a:lnTo>
                    <a:pt x="1892596" y="12838"/>
                  </a:lnTo>
                  <a:lnTo>
                    <a:pt x="1936950" y="28243"/>
                  </a:lnTo>
                  <a:lnTo>
                    <a:pt x="1978453" y="49069"/>
                  </a:lnTo>
                  <a:lnTo>
                    <a:pt x="2016676" y="74886"/>
                  </a:lnTo>
                  <a:lnTo>
                    <a:pt x="2051192" y="105267"/>
                  </a:lnTo>
                  <a:lnTo>
                    <a:pt x="2081573" y="139783"/>
                  </a:lnTo>
                  <a:lnTo>
                    <a:pt x="2107390" y="178006"/>
                  </a:lnTo>
                  <a:lnTo>
                    <a:pt x="2128216" y="219509"/>
                  </a:lnTo>
                  <a:lnTo>
                    <a:pt x="2143621" y="263863"/>
                  </a:lnTo>
                  <a:lnTo>
                    <a:pt x="2153179" y="310639"/>
                  </a:lnTo>
                  <a:lnTo>
                    <a:pt x="2156460" y="359410"/>
                  </a:lnTo>
                  <a:lnTo>
                    <a:pt x="2156460" y="2249665"/>
                  </a:lnTo>
                  <a:lnTo>
                    <a:pt x="2153179" y="2298436"/>
                  </a:lnTo>
                  <a:lnTo>
                    <a:pt x="2143621" y="2345213"/>
                  </a:lnTo>
                  <a:lnTo>
                    <a:pt x="2128216" y="2389567"/>
                  </a:lnTo>
                  <a:lnTo>
                    <a:pt x="2107390" y="2431071"/>
                  </a:lnTo>
                  <a:lnTo>
                    <a:pt x="2081573" y="2469296"/>
                  </a:lnTo>
                  <a:lnTo>
                    <a:pt x="2051192" y="2503814"/>
                  </a:lnTo>
                  <a:lnTo>
                    <a:pt x="2016676" y="2534196"/>
                  </a:lnTo>
                  <a:lnTo>
                    <a:pt x="1978453" y="2560015"/>
                  </a:lnTo>
                  <a:lnTo>
                    <a:pt x="1936950" y="2580842"/>
                  </a:lnTo>
                  <a:lnTo>
                    <a:pt x="1892596" y="2596248"/>
                  </a:lnTo>
                  <a:lnTo>
                    <a:pt x="1845820" y="2605806"/>
                  </a:lnTo>
                  <a:lnTo>
                    <a:pt x="1797050" y="2609088"/>
                  </a:lnTo>
                  <a:lnTo>
                    <a:pt x="359410" y="2609088"/>
                  </a:lnTo>
                  <a:lnTo>
                    <a:pt x="310639" y="2605806"/>
                  </a:lnTo>
                  <a:lnTo>
                    <a:pt x="263863" y="2596248"/>
                  </a:lnTo>
                  <a:lnTo>
                    <a:pt x="219509" y="2580842"/>
                  </a:lnTo>
                  <a:lnTo>
                    <a:pt x="178006" y="2560015"/>
                  </a:lnTo>
                  <a:lnTo>
                    <a:pt x="139783" y="2534196"/>
                  </a:lnTo>
                  <a:lnTo>
                    <a:pt x="105267" y="2503814"/>
                  </a:lnTo>
                  <a:lnTo>
                    <a:pt x="74886" y="2469296"/>
                  </a:lnTo>
                  <a:lnTo>
                    <a:pt x="49069" y="2431071"/>
                  </a:lnTo>
                  <a:lnTo>
                    <a:pt x="28243" y="2389567"/>
                  </a:lnTo>
                  <a:lnTo>
                    <a:pt x="12838" y="2345213"/>
                  </a:lnTo>
                  <a:lnTo>
                    <a:pt x="3280" y="2298436"/>
                  </a:lnTo>
                  <a:lnTo>
                    <a:pt x="0" y="2249665"/>
                  </a:lnTo>
                  <a:lnTo>
                    <a:pt x="0" y="359410"/>
                  </a:lnTo>
                  <a:close/>
                </a:path>
              </a:pathLst>
            </a:custGeom>
            <a:ln w="38100">
              <a:solidFill>
                <a:srgbClr val="6FAC4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06977" y="6212230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4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9365" y="6210706"/>
            <a:ext cx="17500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Image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source</a:t>
            </a:r>
            <a:r>
              <a:rPr sz="1050" dirty="0">
                <a:latin typeface="Calibri"/>
                <a:cs typeface="Calibri"/>
              </a:rPr>
              <a:t>: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Tech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Explained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08083" y="6212230"/>
            <a:ext cx="150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BorgWarner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7251" y="6212230"/>
            <a:ext cx="1306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 </a:t>
            </a:r>
            <a:r>
              <a:rPr sz="1000" spc="-10" dirty="0">
                <a:latin typeface="Calibri"/>
                <a:cs typeface="Calibri"/>
              </a:rPr>
              <a:t>courtesy: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Siemens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38866" y="1148841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Tire(s)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10468" y="2957829"/>
            <a:ext cx="8483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marR="5080" indent="-14224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Image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courtesy: </a:t>
            </a:r>
            <a:r>
              <a:rPr sz="1000" dirty="0">
                <a:latin typeface="Calibri"/>
                <a:cs typeface="Calibri"/>
              </a:rPr>
              <a:t>Volvo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Cars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27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EM</a:t>
            </a:r>
            <a:r>
              <a:rPr spc="-10" dirty="0"/>
              <a:t> manufacturing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2461" y="1697863"/>
            <a:ext cx="4053204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3655" marR="5080" indent="-2159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Calibri"/>
                <a:cs typeface="Calibri"/>
              </a:rPr>
              <a:t>Renault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Electric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Motor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Assembly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https://youtu.be/WSH983zUNIo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2428" y="2723231"/>
            <a:ext cx="4816475" cy="3208655"/>
            <a:chOff x="1112428" y="2723231"/>
            <a:chExt cx="4816475" cy="32086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428" y="2723231"/>
              <a:ext cx="4816021" cy="32082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015" y="2881884"/>
              <a:ext cx="4319016" cy="27111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050405" y="1697863"/>
            <a:ext cx="43097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1460" marR="5080" indent="-23939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Calibri"/>
                <a:cs typeface="Calibri"/>
              </a:rPr>
              <a:t>Audi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Factory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E-</a:t>
            </a:r>
            <a:r>
              <a:rPr sz="2400" dirty="0">
                <a:latin typeface="Calibri"/>
                <a:cs typeface="Calibri"/>
              </a:rPr>
              <a:t>Engine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Production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https://youtu.be/7T6iCknDCEg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95143" y="2727962"/>
            <a:ext cx="3996690" cy="3215640"/>
            <a:chOff x="7295143" y="2727962"/>
            <a:chExt cx="3996690" cy="32156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143" y="2727962"/>
              <a:ext cx="3996417" cy="3215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3884" y="2886455"/>
              <a:ext cx="3499104" cy="271881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40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502" rIns="0" bIns="0" rtlCol="0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automotive</a:t>
            </a:r>
            <a:r>
              <a:rPr spc="-5" dirty="0"/>
              <a:t> </a:t>
            </a:r>
            <a:r>
              <a:rPr spc="-25" dirty="0"/>
              <a:t>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40211" y="2782395"/>
            <a:ext cx="4872990" cy="2747645"/>
            <a:chOff x="6440211" y="2782395"/>
            <a:chExt cx="4872990" cy="2747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0211" y="2782395"/>
              <a:ext cx="4872653" cy="27472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20" y="2941320"/>
              <a:ext cx="4375404" cy="22494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96861" y="1714957"/>
            <a:ext cx="3775075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u="sng" spc="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Tesla</a:t>
            </a:r>
            <a:r>
              <a:rPr sz="1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spc="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Model</a:t>
            </a:r>
            <a:r>
              <a:rPr sz="1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spc="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3</a:t>
            </a:r>
            <a:r>
              <a:rPr sz="1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spc="1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and</a:t>
            </a:r>
            <a:r>
              <a:rPr sz="18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Y</a:t>
            </a:r>
            <a:r>
              <a:rPr sz="1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Modular</a:t>
            </a:r>
            <a:r>
              <a:rPr sz="1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 </a:t>
            </a:r>
            <a:r>
              <a:rPr sz="18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4"/>
              </a:rPr>
              <a:t>Motors</a:t>
            </a:r>
            <a:endParaRPr sz="1800">
              <a:latin typeface="Gill Sans MT"/>
              <a:cs typeface="Gill Sans MT"/>
            </a:endParaRPr>
          </a:p>
          <a:p>
            <a:pPr marL="1324610" marR="1318895" algn="ctr">
              <a:lnSpc>
                <a:spcPts val="2160"/>
              </a:lnSpc>
              <a:spcBef>
                <a:spcPts val="55"/>
              </a:spcBef>
            </a:pPr>
            <a:r>
              <a:rPr sz="1800" dirty="0">
                <a:latin typeface="Calibri"/>
                <a:cs typeface="Calibri"/>
              </a:rPr>
              <a:t>Weber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Auto </a:t>
            </a:r>
            <a:r>
              <a:rPr sz="1800" dirty="0">
                <a:latin typeface="Calibri"/>
                <a:cs typeface="Calibri"/>
              </a:rPr>
              <a:t>(28 </a:t>
            </a:r>
            <a:r>
              <a:rPr sz="1800" spc="-20" dirty="0">
                <a:latin typeface="Calibri"/>
                <a:cs typeface="Calibri"/>
              </a:rPr>
              <a:t>min)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2400" y="2782395"/>
            <a:ext cx="4604385" cy="2747645"/>
            <a:chOff x="1202400" y="2782395"/>
            <a:chExt cx="4604385" cy="27476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400" y="2782395"/>
              <a:ext cx="4604075" cy="27472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931" y="2941320"/>
              <a:ext cx="4107179" cy="22494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6636" y="1714957"/>
            <a:ext cx="4254500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4445" algn="ctr">
              <a:lnSpc>
                <a:spcPct val="99200"/>
              </a:lnSpc>
              <a:spcBef>
                <a:spcPts val="120"/>
              </a:spcBef>
            </a:pPr>
            <a:r>
              <a:rPr sz="1800" u="sng" spc="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Model</a:t>
            </a:r>
            <a:r>
              <a:rPr sz="1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Y</a:t>
            </a:r>
            <a:r>
              <a:rPr sz="18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E16: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Electric</a:t>
            </a:r>
            <a:r>
              <a:rPr sz="18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Motor</a:t>
            </a:r>
            <a:r>
              <a:rPr sz="1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Comparison</a:t>
            </a:r>
            <a:r>
              <a:rPr sz="1800" spc="60" dirty="0">
                <a:solidFill>
                  <a:srgbClr val="0462C1"/>
                </a:solidFill>
                <a:latin typeface="Gill Sans MT"/>
                <a:cs typeface="Gill Sans MT"/>
                <a:hlinkClick r:id="rId7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MY-</a:t>
            </a:r>
            <a:r>
              <a:rPr sz="1800" u="sng" spc="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M3,</a:t>
            </a:r>
            <a:r>
              <a:rPr sz="1800" u="sng" spc="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Industry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review </a:t>
            </a:r>
            <a:r>
              <a:rPr sz="1800" u="sng" spc="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of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Electric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 </a:t>
            </a:r>
            <a:r>
              <a:rPr sz="18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Gill Sans MT"/>
                <a:cs typeface="Gill Sans MT"/>
                <a:hlinkClick r:id="rId7"/>
              </a:rPr>
              <a:t>Motors</a:t>
            </a:r>
            <a:r>
              <a:rPr sz="1800" spc="40" dirty="0">
                <a:solidFill>
                  <a:srgbClr val="0462C1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latin typeface="Calibri"/>
                <a:cs typeface="Calibri"/>
              </a:rPr>
              <a:t>Munro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Live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(17 </a:t>
            </a:r>
            <a:r>
              <a:rPr sz="1800" spc="-20" dirty="0">
                <a:latin typeface="Calibri"/>
                <a:cs typeface="Calibri"/>
              </a:rPr>
              <a:t>min)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41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76" y="169875"/>
            <a:ext cx="3778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2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02" y="2470150"/>
            <a:ext cx="12085828" cy="32329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1505" y="3903090"/>
            <a:ext cx="680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Inverter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180" y="3781171"/>
            <a:ext cx="627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Battery</a:t>
            </a:r>
            <a:endParaRPr sz="16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5101" y="3903090"/>
            <a:ext cx="718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Gearbox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15881" y="3921328"/>
            <a:ext cx="1064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Differential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26193" y="2599690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6193" y="5243829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2426" y="3781171"/>
            <a:ext cx="7442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Electric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5255" y="1496059"/>
            <a:ext cx="1060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Power </a:t>
            </a:r>
            <a:r>
              <a:rPr sz="1800" spc="-10" dirty="0">
                <a:latin typeface="Calibri"/>
                <a:cs typeface="Calibri"/>
              </a:rPr>
              <a:t>Voltage Current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2777" y="1470405"/>
            <a:ext cx="1472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Complex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Power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2777" y="1744726"/>
            <a:ext cx="94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3xVoltage 3xCurrent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4228" y="1762125"/>
            <a:ext cx="760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Frequency Amplitude </a:t>
            </a:r>
            <a:r>
              <a:rPr sz="1200" dirty="0">
                <a:latin typeface="Calibri"/>
                <a:cs typeface="Calibri"/>
              </a:rPr>
              <a:t>Phase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delay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2117" y="1846326"/>
            <a:ext cx="247015" cy="431800"/>
          </a:xfrm>
          <a:custGeom>
            <a:avLst/>
            <a:gdLst/>
            <a:ahLst/>
            <a:cxnLst/>
            <a:rect l="l" t="t" r="r" b="b"/>
            <a:pathLst>
              <a:path w="247014" h="431800">
                <a:moveTo>
                  <a:pt x="0" y="0"/>
                </a:moveTo>
                <a:lnTo>
                  <a:pt x="48059" y="1625"/>
                </a:lnTo>
                <a:lnTo>
                  <a:pt x="87296" y="6048"/>
                </a:lnTo>
                <a:lnTo>
                  <a:pt x="113746" y="12590"/>
                </a:lnTo>
                <a:lnTo>
                  <a:pt x="123444" y="20574"/>
                </a:lnTo>
                <a:lnTo>
                  <a:pt x="123444" y="195072"/>
                </a:lnTo>
                <a:lnTo>
                  <a:pt x="133141" y="203055"/>
                </a:lnTo>
                <a:lnTo>
                  <a:pt x="159591" y="209597"/>
                </a:lnTo>
                <a:lnTo>
                  <a:pt x="198828" y="214020"/>
                </a:lnTo>
                <a:lnTo>
                  <a:pt x="246887" y="215646"/>
                </a:lnTo>
                <a:lnTo>
                  <a:pt x="198828" y="217271"/>
                </a:lnTo>
                <a:lnTo>
                  <a:pt x="159591" y="221694"/>
                </a:lnTo>
                <a:lnTo>
                  <a:pt x="133141" y="228236"/>
                </a:lnTo>
                <a:lnTo>
                  <a:pt x="123444" y="236220"/>
                </a:lnTo>
                <a:lnTo>
                  <a:pt x="123444" y="410718"/>
                </a:lnTo>
                <a:lnTo>
                  <a:pt x="113746" y="418701"/>
                </a:lnTo>
                <a:lnTo>
                  <a:pt x="87296" y="425243"/>
                </a:lnTo>
                <a:lnTo>
                  <a:pt x="48059" y="429666"/>
                </a:lnTo>
                <a:lnTo>
                  <a:pt x="0" y="431291"/>
                </a:lnTo>
              </a:path>
            </a:pathLst>
          </a:custGeom>
          <a:ln w="254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92316" y="1074546"/>
            <a:ext cx="2648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Mechanical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Power,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Speed,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Torque,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1378" y="3283966"/>
            <a:ext cx="72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 Math"/>
                <a:cs typeface="Cambria Math"/>
              </a:rPr>
              <a:t>𝑉</a:t>
            </a:r>
            <a:r>
              <a:rPr sz="1725" spc="-15" baseline="-14492" dirty="0">
                <a:latin typeface="Cambria Math"/>
                <a:cs typeface="Cambria Math"/>
              </a:rPr>
              <a:t>𝐷𝐶</a:t>
            </a:r>
            <a:r>
              <a:rPr sz="1725" spc="9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(V)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6425" y="3693033"/>
            <a:ext cx="791845" cy="701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𝐷𝐶</a:t>
            </a:r>
            <a:r>
              <a:rPr sz="1725" spc="24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(A)</a:t>
            </a:r>
            <a:endParaRPr sz="16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480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𝐷𝐶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5908" y="3289554"/>
            <a:ext cx="704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Cambria Math"/>
                <a:cs typeface="Cambria Math"/>
              </a:rPr>
              <a:t>𝑉</a:t>
            </a:r>
            <a:r>
              <a:rPr sz="1725" spc="-60" baseline="-14492" dirty="0">
                <a:latin typeface="Cambria Math"/>
                <a:cs typeface="Cambria Math"/>
              </a:rPr>
              <a:t>𝐴𝐶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(V)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51402" y="3713226"/>
            <a:ext cx="675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𝐴𝐶</a:t>
            </a:r>
            <a:r>
              <a:rPr sz="1725" spc="127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(A)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080" y="4214876"/>
            <a:ext cx="831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𝑆</a:t>
            </a:r>
            <a:r>
              <a:rPr sz="1725" baseline="-14492" dirty="0">
                <a:latin typeface="Cambria Math"/>
                <a:cs typeface="Cambria Math"/>
              </a:rPr>
              <a:t>𝐴𝐶</a:t>
            </a:r>
            <a:r>
              <a:rPr sz="1725" spc="142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(VA)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8550" y="3634232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38550" y="4088638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81065" y="3286125"/>
            <a:ext cx="1149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Ω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390" baseline="-14492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(rad/s)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92621" y="3749421"/>
            <a:ext cx="932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τ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367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(Nm)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89573" y="4207002"/>
            <a:ext cx="8172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𝐸𝑀</a:t>
            </a:r>
            <a:r>
              <a:rPr sz="1725" spc="112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8550" y="4592828"/>
            <a:ext cx="181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Verdana"/>
                <a:cs typeface="Verdana"/>
              </a:rPr>
              <a:t>3x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7065" y="3286125"/>
            <a:ext cx="1121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Ω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367" baseline="-14492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(rad/s)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8621" y="3749421"/>
            <a:ext cx="904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τ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382" baseline="-14492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(Nm)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75573" y="4207002"/>
            <a:ext cx="789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𝑃</a:t>
            </a:r>
            <a:r>
              <a:rPr sz="1725" baseline="-14492" dirty="0">
                <a:latin typeface="Cambria Math"/>
                <a:cs typeface="Cambria Math"/>
              </a:rPr>
              <a:t>𝐺𝐵</a:t>
            </a:r>
            <a:r>
              <a:rPr sz="1725" spc="120" baseline="-14492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(W)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78540" y="2390013"/>
            <a:ext cx="487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𝐹</a:t>
            </a:r>
            <a:r>
              <a:rPr sz="1275" baseline="-16339" dirty="0">
                <a:latin typeface="Cambria Math"/>
                <a:cs typeface="Cambria Math"/>
              </a:rPr>
              <a:t>𝐿</a:t>
            </a:r>
            <a:r>
              <a:rPr sz="1275" spc="44" baseline="-16339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(N)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96497" y="2922270"/>
            <a:ext cx="654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𝑣</a:t>
            </a:r>
            <a:r>
              <a:rPr sz="1275" baseline="-16339" dirty="0">
                <a:latin typeface="Cambria Math"/>
                <a:cs typeface="Cambria Math"/>
              </a:rPr>
              <a:t>𝐿</a:t>
            </a:r>
            <a:r>
              <a:rPr sz="1275" spc="217" baseline="-16339" dirty="0">
                <a:latin typeface="Cambria Math"/>
                <a:cs typeface="Cambria Math"/>
              </a:rPr>
              <a:t> </a:t>
            </a:r>
            <a:r>
              <a:rPr sz="1200" spc="-10" dirty="0">
                <a:latin typeface="Cambria Math"/>
                <a:cs typeface="Cambria Math"/>
              </a:rPr>
              <a:t>(m/s)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179175" y="5040629"/>
            <a:ext cx="501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𝐹</a:t>
            </a:r>
            <a:r>
              <a:rPr sz="1275" baseline="-16339" dirty="0">
                <a:latin typeface="Cambria Math"/>
                <a:cs typeface="Cambria Math"/>
              </a:rPr>
              <a:t>𝑅</a:t>
            </a:r>
            <a:r>
              <a:rPr sz="1275" spc="75" baseline="-16339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(N)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88878" y="5572455"/>
            <a:ext cx="6673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𝑣</a:t>
            </a:r>
            <a:r>
              <a:rPr sz="1275" baseline="-16339" dirty="0">
                <a:latin typeface="Cambria Math"/>
                <a:cs typeface="Cambria Math"/>
              </a:rPr>
              <a:t>𝑅</a:t>
            </a:r>
            <a:r>
              <a:rPr sz="1275" spc="232" baseline="-16339" dirty="0">
                <a:latin typeface="Cambria Math"/>
                <a:cs typeface="Cambria Math"/>
              </a:rPr>
              <a:t> </a:t>
            </a:r>
            <a:r>
              <a:rPr sz="1200" spc="-10" dirty="0">
                <a:latin typeface="Cambria Math"/>
                <a:cs typeface="Cambria Math"/>
              </a:rPr>
              <a:t>(m/s)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30433" y="3043173"/>
            <a:ext cx="605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mbria Math"/>
                <a:cs typeface="Cambria Math"/>
              </a:rPr>
              <a:t>Ω</a:t>
            </a:r>
            <a:r>
              <a:rPr sz="1000" spc="459" dirty="0">
                <a:latin typeface="Cambria Math"/>
                <a:cs typeface="Cambria Math"/>
              </a:rPr>
              <a:t> </a:t>
            </a:r>
            <a:r>
              <a:rPr sz="1000" spc="-10" dirty="0">
                <a:latin typeface="Cambria Math"/>
                <a:cs typeface="Cambria Math"/>
              </a:rPr>
              <a:t>(rad/s)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12272" y="3102609"/>
            <a:ext cx="5238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5570">
              <a:lnSpc>
                <a:spcPts val="655"/>
              </a:lnSpc>
              <a:spcBef>
                <a:spcPts val="130"/>
              </a:spcBef>
            </a:pPr>
            <a:r>
              <a:rPr sz="700" spc="-50" dirty="0">
                <a:latin typeface="Cambria Math"/>
                <a:cs typeface="Cambria Math"/>
              </a:rPr>
              <a:t>𝐿</a:t>
            </a:r>
            <a:endParaRPr sz="700">
              <a:latin typeface="Cambria Math"/>
              <a:cs typeface="Cambria Math"/>
            </a:endParaRPr>
          </a:p>
          <a:p>
            <a:pPr marL="42545">
              <a:lnSpc>
                <a:spcPts val="905"/>
              </a:lnSpc>
            </a:pPr>
            <a:r>
              <a:rPr sz="1000" dirty="0">
                <a:latin typeface="Cambria Math"/>
                <a:cs typeface="Cambria Math"/>
              </a:rPr>
              <a:t>𝜏</a:t>
            </a:r>
            <a:r>
              <a:rPr sz="1050" baseline="-15873" dirty="0">
                <a:latin typeface="Cambria Math"/>
                <a:cs typeface="Cambria Math"/>
              </a:rPr>
              <a:t>𝐿</a:t>
            </a:r>
            <a:r>
              <a:rPr sz="1050" spc="209" baseline="-15873" dirty="0">
                <a:latin typeface="Cambria Math"/>
                <a:cs typeface="Cambria Math"/>
              </a:rPr>
              <a:t> </a:t>
            </a:r>
            <a:r>
              <a:rPr sz="1000" spc="-20" dirty="0">
                <a:latin typeface="Cambria Math"/>
                <a:cs typeface="Cambria Math"/>
              </a:rPr>
              <a:t>(Nm)</a:t>
            </a:r>
            <a:endParaRPr sz="1000">
              <a:latin typeface="Cambria Math"/>
              <a:cs typeface="Cambria Math"/>
            </a:endParaRPr>
          </a:p>
          <a:p>
            <a:pPr marL="38100">
              <a:lnSpc>
                <a:spcPts val="1090"/>
              </a:lnSpc>
            </a:pPr>
            <a:r>
              <a:rPr sz="1000" dirty="0">
                <a:latin typeface="Cambria Math"/>
                <a:cs typeface="Cambria Math"/>
              </a:rPr>
              <a:t>𝑃</a:t>
            </a:r>
            <a:r>
              <a:rPr sz="1050" baseline="-15873" dirty="0">
                <a:latin typeface="Cambria Math"/>
                <a:cs typeface="Cambria Math"/>
              </a:rPr>
              <a:t>𝐿</a:t>
            </a:r>
            <a:r>
              <a:rPr sz="1050" spc="52" baseline="-15873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(W)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06557" y="4688585"/>
            <a:ext cx="665480" cy="424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085"/>
              </a:lnSpc>
              <a:spcBef>
                <a:spcPts val="95"/>
              </a:spcBef>
            </a:pPr>
            <a:r>
              <a:rPr sz="1000" dirty="0">
                <a:latin typeface="Cambria Math"/>
                <a:cs typeface="Cambria Math"/>
              </a:rPr>
              <a:t>Ω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209" baseline="-15873" dirty="0">
                <a:latin typeface="Cambria Math"/>
                <a:cs typeface="Cambria Math"/>
              </a:rPr>
              <a:t> </a:t>
            </a:r>
            <a:r>
              <a:rPr sz="1000" spc="-10" dirty="0">
                <a:latin typeface="Cambria Math"/>
                <a:cs typeface="Cambria Math"/>
              </a:rPr>
              <a:t>(rad/s)</a:t>
            </a:r>
            <a:endParaRPr sz="1000">
              <a:latin typeface="Cambria Math"/>
              <a:cs typeface="Cambria Math"/>
            </a:endParaRPr>
          </a:p>
          <a:p>
            <a:pPr marL="48260">
              <a:lnSpc>
                <a:spcPts val="975"/>
              </a:lnSpc>
            </a:pPr>
            <a:r>
              <a:rPr sz="1000" dirty="0">
                <a:latin typeface="Cambria Math"/>
                <a:cs typeface="Cambria Math"/>
              </a:rPr>
              <a:t>𝜏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225" baseline="-15873" dirty="0">
                <a:latin typeface="Cambria Math"/>
                <a:cs typeface="Cambria Math"/>
              </a:rPr>
              <a:t> </a:t>
            </a:r>
            <a:r>
              <a:rPr sz="1000" spc="-20" dirty="0">
                <a:latin typeface="Cambria Math"/>
                <a:cs typeface="Cambria Math"/>
              </a:rPr>
              <a:t>(Nm)</a:t>
            </a:r>
            <a:endParaRPr sz="1000">
              <a:latin typeface="Cambria Math"/>
              <a:cs typeface="Cambria Math"/>
            </a:endParaRPr>
          </a:p>
          <a:p>
            <a:pPr marL="43815">
              <a:lnSpc>
                <a:spcPts val="1090"/>
              </a:lnSpc>
            </a:pPr>
            <a:r>
              <a:rPr sz="1000" dirty="0">
                <a:latin typeface="Cambria Math"/>
                <a:cs typeface="Cambria Math"/>
              </a:rPr>
              <a:t>𝑃</a:t>
            </a:r>
            <a:r>
              <a:rPr sz="1050" baseline="-15873" dirty="0">
                <a:latin typeface="Cambria Math"/>
                <a:cs typeface="Cambria Math"/>
              </a:rPr>
              <a:t>𝑅</a:t>
            </a:r>
            <a:r>
              <a:rPr sz="1050" spc="75" baseline="-15873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(W)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896852" y="2544939"/>
            <a:ext cx="228600" cy="44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96852" y="5190552"/>
            <a:ext cx="228600" cy="44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Road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14297" y="1915922"/>
            <a:ext cx="10899140" cy="4442460"/>
            <a:chOff x="1114297" y="1915922"/>
            <a:chExt cx="10899140" cy="4442460"/>
          </a:xfrm>
        </p:grpSpPr>
        <p:sp>
          <p:nvSpPr>
            <p:cNvPr id="41" name="object 41"/>
            <p:cNvSpPr/>
            <p:nvPr/>
          </p:nvSpPr>
          <p:spPr>
            <a:xfrm>
              <a:off x="1126997" y="2423922"/>
              <a:ext cx="3662679" cy="248920"/>
            </a:xfrm>
            <a:custGeom>
              <a:avLst/>
              <a:gdLst/>
              <a:ahLst/>
              <a:cxnLst/>
              <a:rect l="l" t="t" r="r" b="b"/>
              <a:pathLst>
                <a:path w="3662679" h="248919">
                  <a:moveTo>
                    <a:pt x="2366772" y="248412"/>
                  </a:moveTo>
                  <a:lnTo>
                    <a:pt x="2368399" y="200072"/>
                  </a:lnTo>
                  <a:lnTo>
                    <a:pt x="2372836" y="160591"/>
                  </a:lnTo>
                  <a:lnTo>
                    <a:pt x="2379416" y="133969"/>
                  </a:lnTo>
                  <a:lnTo>
                    <a:pt x="2387473" y="124205"/>
                  </a:lnTo>
                  <a:lnTo>
                    <a:pt x="2993771" y="124205"/>
                  </a:lnTo>
                  <a:lnTo>
                    <a:pt x="3001827" y="114442"/>
                  </a:lnTo>
                  <a:lnTo>
                    <a:pt x="3008407" y="87820"/>
                  </a:lnTo>
                  <a:lnTo>
                    <a:pt x="3012844" y="48339"/>
                  </a:lnTo>
                  <a:lnTo>
                    <a:pt x="3014472" y="0"/>
                  </a:lnTo>
                  <a:lnTo>
                    <a:pt x="3016099" y="48339"/>
                  </a:lnTo>
                  <a:lnTo>
                    <a:pt x="3020536" y="87820"/>
                  </a:lnTo>
                  <a:lnTo>
                    <a:pt x="3027116" y="114442"/>
                  </a:lnTo>
                  <a:lnTo>
                    <a:pt x="3035173" y="124205"/>
                  </a:lnTo>
                  <a:lnTo>
                    <a:pt x="3641471" y="124205"/>
                  </a:lnTo>
                  <a:lnTo>
                    <a:pt x="3649527" y="133969"/>
                  </a:lnTo>
                  <a:lnTo>
                    <a:pt x="3656107" y="160591"/>
                  </a:lnTo>
                  <a:lnTo>
                    <a:pt x="3660544" y="200072"/>
                  </a:lnTo>
                  <a:lnTo>
                    <a:pt x="3662172" y="248412"/>
                  </a:lnTo>
                </a:path>
                <a:path w="3662679" h="248919">
                  <a:moveTo>
                    <a:pt x="0" y="248412"/>
                  </a:moveTo>
                  <a:lnTo>
                    <a:pt x="1627" y="200072"/>
                  </a:lnTo>
                  <a:lnTo>
                    <a:pt x="6064" y="160591"/>
                  </a:lnTo>
                  <a:lnTo>
                    <a:pt x="12644" y="133969"/>
                  </a:lnTo>
                  <a:lnTo>
                    <a:pt x="20701" y="124205"/>
                  </a:lnTo>
                  <a:lnTo>
                    <a:pt x="626999" y="124205"/>
                  </a:lnTo>
                  <a:lnTo>
                    <a:pt x="635055" y="114442"/>
                  </a:lnTo>
                  <a:lnTo>
                    <a:pt x="641635" y="87820"/>
                  </a:lnTo>
                  <a:lnTo>
                    <a:pt x="646072" y="48339"/>
                  </a:lnTo>
                  <a:lnTo>
                    <a:pt x="647700" y="0"/>
                  </a:lnTo>
                  <a:lnTo>
                    <a:pt x="649327" y="48339"/>
                  </a:lnTo>
                  <a:lnTo>
                    <a:pt x="653764" y="87820"/>
                  </a:lnTo>
                  <a:lnTo>
                    <a:pt x="660344" y="114442"/>
                  </a:lnTo>
                  <a:lnTo>
                    <a:pt x="668401" y="124205"/>
                  </a:lnTo>
                  <a:lnTo>
                    <a:pt x="1274699" y="124205"/>
                  </a:lnTo>
                  <a:lnTo>
                    <a:pt x="1282755" y="133969"/>
                  </a:lnTo>
                  <a:lnTo>
                    <a:pt x="1289335" y="160591"/>
                  </a:lnTo>
                  <a:lnTo>
                    <a:pt x="1293772" y="200072"/>
                  </a:lnTo>
                  <a:lnTo>
                    <a:pt x="1295400" y="248412"/>
                  </a:lnTo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32019" y="5727192"/>
              <a:ext cx="2045335" cy="624840"/>
            </a:xfrm>
            <a:custGeom>
              <a:avLst/>
              <a:gdLst/>
              <a:ahLst/>
              <a:cxnLst/>
              <a:rect l="l" t="t" r="r" b="b"/>
              <a:pathLst>
                <a:path w="2045334" h="624839">
                  <a:moveTo>
                    <a:pt x="1941068" y="0"/>
                  </a:moveTo>
                  <a:lnTo>
                    <a:pt x="104139" y="0"/>
                  </a:lnTo>
                  <a:lnTo>
                    <a:pt x="63597" y="8183"/>
                  </a:lnTo>
                  <a:lnTo>
                    <a:pt x="30495" y="30500"/>
                  </a:lnTo>
                  <a:lnTo>
                    <a:pt x="8181" y="63602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941068" y="624840"/>
                  </a:lnTo>
                  <a:lnTo>
                    <a:pt x="1981610" y="616656"/>
                  </a:lnTo>
                  <a:lnTo>
                    <a:pt x="2014712" y="594339"/>
                  </a:lnTo>
                  <a:lnTo>
                    <a:pt x="2037026" y="561237"/>
                  </a:lnTo>
                  <a:lnTo>
                    <a:pt x="2045207" y="520700"/>
                  </a:lnTo>
                  <a:lnTo>
                    <a:pt x="2045207" y="104140"/>
                  </a:lnTo>
                  <a:lnTo>
                    <a:pt x="2037026" y="63602"/>
                  </a:lnTo>
                  <a:lnTo>
                    <a:pt x="2014712" y="30500"/>
                  </a:lnTo>
                  <a:lnTo>
                    <a:pt x="1981610" y="8183"/>
                  </a:lnTo>
                  <a:lnTo>
                    <a:pt x="19410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32019" y="5727192"/>
              <a:ext cx="2045335" cy="624840"/>
            </a:xfrm>
            <a:custGeom>
              <a:avLst/>
              <a:gdLst/>
              <a:ahLst/>
              <a:cxnLst/>
              <a:rect l="l" t="t" r="r" b="b"/>
              <a:pathLst>
                <a:path w="2045334" h="624839">
                  <a:moveTo>
                    <a:pt x="0" y="104140"/>
                  </a:moveTo>
                  <a:lnTo>
                    <a:pt x="8181" y="63602"/>
                  </a:lnTo>
                  <a:lnTo>
                    <a:pt x="30495" y="30500"/>
                  </a:lnTo>
                  <a:lnTo>
                    <a:pt x="63597" y="8183"/>
                  </a:lnTo>
                  <a:lnTo>
                    <a:pt x="104139" y="0"/>
                  </a:lnTo>
                  <a:lnTo>
                    <a:pt x="1941068" y="0"/>
                  </a:lnTo>
                  <a:lnTo>
                    <a:pt x="1981610" y="8183"/>
                  </a:lnTo>
                  <a:lnTo>
                    <a:pt x="2014712" y="30500"/>
                  </a:lnTo>
                  <a:lnTo>
                    <a:pt x="2037026" y="63602"/>
                  </a:lnTo>
                  <a:lnTo>
                    <a:pt x="2045207" y="104140"/>
                  </a:lnTo>
                  <a:lnTo>
                    <a:pt x="2045207" y="520700"/>
                  </a:lnTo>
                  <a:lnTo>
                    <a:pt x="2037026" y="561237"/>
                  </a:lnTo>
                  <a:lnTo>
                    <a:pt x="2014712" y="594339"/>
                  </a:lnTo>
                  <a:lnTo>
                    <a:pt x="1981610" y="616656"/>
                  </a:lnTo>
                  <a:lnTo>
                    <a:pt x="1941068" y="624840"/>
                  </a:lnTo>
                  <a:lnTo>
                    <a:pt x="104139" y="624840"/>
                  </a:lnTo>
                  <a:lnTo>
                    <a:pt x="63597" y="616656"/>
                  </a:lnTo>
                  <a:lnTo>
                    <a:pt x="30495" y="594339"/>
                  </a:lnTo>
                  <a:lnTo>
                    <a:pt x="8181" y="561237"/>
                  </a:lnTo>
                  <a:lnTo>
                    <a:pt x="0" y="520700"/>
                  </a:lnTo>
                  <a:lnTo>
                    <a:pt x="0" y="1041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47409" y="1928622"/>
              <a:ext cx="6053455" cy="247015"/>
            </a:xfrm>
            <a:custGeom>
              <a:avLst/>
              <a:gdLst/>
              <a:ahLst/>
              <a:cxnLst/>
              <a:rect l="l" t="t" r="r" b="b"/>
              <a:pathLst>
                <a:path w="6053455" h="247014">
                  <a:moveTo>
                    <a:pt x="0" y="246887"/>
                  </a:moveTo>
                  <a:lnTo>
                    <a:pt x="1625" y="198828"/>
                  </a:lnTo>
                  <a:lnTo>
                    <a:pt x="6048" y="159591"/>
                  </a:lnTo>
                  <a:lnTo>
                    <a:pt x="12590" y="133141"/>
                  </a:lnTo>
                  <a:lnTo>
                    <a:pt x="20574" y="123443"/>
                  </a:lnTo>
                  <a:lnTo>
                    <a:pt x="3006090" y="123443"/>
                  </a:lnTo>
                  <a:lnTo>
                    <a:pt x="3014073" y="113746"/>
                  </a:lnTo>
                  <a:lnTo>
                    <a:pt x="3020615" y="87296"/>
                  </a:lnTo>
                  <a:lnTo>
                    <a:pt x="3025038" y="48059"/>
                  </a:lnTo>
                  <a:lnTo>
                    <a:pt x="3026664" y="0"/>
                  </a:lnTo>
                  <a:lnTo>
                    <a:pt x="3028289" y="48059"/>
                  </a:lnTo>
                  <a:lnTo>
                    <a:pt x="3032712" y="87296"/>
                  </a:lnTo>
                  <a:lnTo>
                    <a:pt x="3039254" y="113746"/>
                  </a:lnTo>
                  <a:lnTo>
                    <a:pt x="3047238" y="123443"/>
                  </a:lnTo>
                  <a:lnTo>
                    <a:pt x="6032754" y="123443"/>
                  </a:lnTo>
                  <a:lnTo>
                    <a:pt x="6040737" y="133141"/>
                  </a:lnTo>
                  <a:lnTo>
                    <a:pt x="6047279" y="159591"/>
                  </a:lnTo>
                  <a:lnTo>
                    <a:pt x="6051702" y="198828"/>
                  </a:lnTo>
                  <a:lnTo>
                    <a:pt x="6053328" y="246887"/>
                  </a:lnTo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36367" y="1018794"/>
            <a:ext cx="884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Electrical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1875" y="5738571"/>
            <a:ext cx="1619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9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Electric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drive: </a:t>
            </a:r>
            <a:r>
              <a:rPr sz="1800" dirty="0">
                <a:latin typeface="Calibri"/>
                <a:cs typeface="Calibri"/>
              </a:rPr>
              <a:t>DC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torque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219198" y="819658"/>
            <a:ext cx="9991725" cy="5511800"/>
            <a:chOff x="2219198" y="819658"/>
            <a:chExt cx="9991725" cy="5511800"/>
          </a:xfrm>
        </p:grpSpPr>
        <p:sp>
          <p:nvSpPr>
            <p:cNvPr id="48" name="object 48"/>
            <p:cNvSpPr/>
            <p:nvPr/>
          </p:nvSpPr>
          <p:spPr>
            <a:xfrm>
              <a:off x="2231898" y="5296661"/>
              <a:ext cx="6939280" cy="358140"/>
            </a:xfrm>
            <a:custGeom>
              <a:avLst/>
              <a:gdLst/>
              <a:ahLst/>
              <a:cxnLst/>
              <a:rect l="l" t="t" r="r" b="b"/>
              <a:pathLst>
                <a:path w="6939280" h="358139">
                  <a:moveTo>
                    <a:pt x="6938772" y="0"/>
                  </a:moveTo>
                  <a:lnTo>
                    <a:pt x="6936430" y="69717"/>
                  </a:lnTo>
                  <a:lnTo>
                    <a:pt x="6930040" y="126634"/>
                  </a:lnTo>
                  <a:lnTo>
                    <a:pt x="6920555" y="165002"/>
                  </a:lnTo>
                  <a:lnTo>
                    <a:pt x="6908927" y="179069"/>
                  </a:lnTo>
                  <a:lnTo>
                    <a:pt x="3499230" y="179069"/>
                  </a:lnTo>
                  <a:lnTo>
                    <a:pt x="3487602" y="193137"/>
                  </a:lnTo>
                  <a:lnTo>
                    <a:pt x="3478117" y="231505"/>
                  </a:lnTo>
                  <a:lnTo>
                    <a:pt x="3471727" y="288422"/>
                  </a:lnTo>
                  <a:lnTo>
                    <a:pt x="3469386" y="358140"/>
                  </a:lnTo>
                  <a:lnTo>
                    <a:pt x="3467044" y="288422"/>
                  </a:lnTo>
                  <a:lnTo>
                    <a:pt x="3460654" y="231505"/>
                  </a:lnTo>
                  <a:lnTo>
                    <a:pt x="3451169" y="193137"/>
                  </a:lnTo>
                  <a:lnTo>
                    <a:pt x="3439541" y="179069"/>
                  </a:lnTo>
                  <a:lnTo>
                    <a:pt x="29844" y="179069"/>
                  </a:lnTo>
                  <a:lnTo>
                    <a:pt x="18216" y="165002"/>
                  </a:lnTo>
                  <a:lnTo>
                    <a:pt x="8731" y="126634"/>
                  </a:lnTo>
                  <a:lnTo>
                    <a:pt x="2341" y="697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77933" y="845058"/>
              <a:ext cx="2807335" cy="5461000"/>
            </a:xfrm>
            <a:custGeom>
              <a:avLst/>
              <a:gdLst/>
              <a:ahLst/>
              <a:cxnLst/>
              <a:rect l="l" t="t" r="r" b="b"/>
              <a:pathLst>
                <a:path w="2807334" h="5461000">
                  <a:moveTo>
                    <a:pt x="0" y="467867"/>
                  </a:moveTo>
                  <a:lnTo>
                    <a:pt x="2415" y="420023"/>
                  </a:lnTo>
                  <a:lnTo>
                    <a:pt x="9503" y="373562"/>
                  </a:lnTo>
                  <a:lnTo>
                    <a:pt x="21030" y="328720"/>
                  </a:lnTo>
                  <a:lnTo>
                    <a:pt x="36760" y="285732"/>
                  </a:lnTo>
                  <a:lnTo>
                    <a:pt x="56459" y="244832"/>
                  </a:lnTo>
                  <a:lnTo>
                    <a:pt x="79891" y="206257"/>
                  </a:lnTo>
                  <a:lnTo>
                    <a:pt x="106822" y="170240"/>
                  </a:lnTo>
                  <a:lnTo>
                    <a:pt x="137017" y="137017"/>
                  </a:lnTo>
                  <a:lnTo>
                    <a:pt x="170240" y="106822"/>
                  </a:lnTo>
                  <a:lnTo>
                    <a:pt x="206257" y="79891"/>
                  </a:lnTo>
                  <a:lnTo>
                    <a:pt x="244832" y="56459"/>
                  </a:lnTo>
                  <a:lnTo>
                    <a:pt x="285732" y="36760"/>
                  </a:lnTo>
                  <a:lnTo>
                    <a:pt x="328720" y="21030"/>
                  </a:lnTo>
                  <a:lnTo>
                    <a:pt x="373562" y="9503"/>
                  </a:lnTo>
                  <a:lnTo>
                    <a:pt x="420023" y="2415"/>
                  </a:lnTo>
                  <a:lnTo>
                    <a:pt x="467868" y="0"/>
                  </a:lnTo>
                  <a:lnTo>
                    <a:pt x="2339340" y="0"/>
                  </a:lnTo>
                  <a:lnTo>
                    <a:pt x="2387184" y="2415"/>
                  </a:lnTo>
                  <a:lnTo>
                    <a:pt x="2433645" y="9503"/>
                  </a:lnTo>
                  <a:lnTo>
                    <a:pt x="2478487" y="21030"/>
                  </a:lnTo>
                  <a:lnTo>
                    <a:pt x="2521475" y="36760"/>
                  </a:lnTo>
                  <a:lnTo>
                    <a:pt x="2562375" y="56459"/>
                  </a:lnTo>
                  <a:lnTo>
                    <a:pt x="2600950" y="79891"/>
                  </a:lnTo>
                  <a:lnTo>
                    <a:pt x="2636967" y="106822"/>
                  </a:lnTo>
                  <a:lnTo>
                    <a:pt x="2670190" y="137017"/>
                  </a:lnTo>
                  <a:lnTo>
                    <a:pt x="2700385" y="170240"/>
                  </a:lnTo>
                  <a:lnTo>
                    <a:pt x="2727316" y="206257"/>
                  </a:lnTo>
                  <a:lnTo>
                    <a:pt x="2750748" y="244832"/>
                  </a:lnTo>
                  <a:lnTo>
                    <a:pt x="2770447" y="285732"/>
                  </a:lnTo>
                  <a:lnTo>
                    <a:pt x="2786177" y="328720"/>
                  </a:lnTo>
                  <a:lnTo>
                    <a:pt x="2797704" y="373562"/>
                  </a:lnTo>
                  <a:lnTo>
                    <a:pt x="2804792" y="420023"/>
                  </a:lnTo>
                  <a:lnTo>
                    <a:pt x="2807208" y="467867"/>
                  </a:lnTo>
                  <a:lnTo>
                    <a:pt x="2807208" y="4992611"/>
                  </a:lnTo>
                  <a:lnTo>
                    <a:pt x="2804792" y="5040449"/>
                  </a:lnTo>
                  <a:lnTo>
                    <a:pt x="2797704" y="5086906"/>
                  </a:lnTo>
                  <a:lnTo>
                    <a:pt x="2786177" y="5131746"/>
                  </a:lnTo>
                  <a:lnTo>
                    <a:pt x="2770447" y="5174733"/>
                  </a:lnTo>
                  <a:lnTo>
                    <a:pt x="2750748" y="5215632"/>
                  </a:lnTo>
                  <a:lnTo>
                    <a:pt x="2727316" y="5254209"/>
                  </a:lnTo>
                  <a:lnTo>
                    <a:pt x="2700385" y="5290228"/>
                  </a:lnTo>
                  <a:lnTo>
                    <a:pt x="2670190" y="5323454"/>
                  </a:lnTo>
                  <a:lnTo>
                    <a:pt x="2636967" y="5353651"/>
                  </a:lnTo>
                  <a:lnTo>
                    <a:pt x="2600950" y="5380586"/>
                  </a:lnTo>
                  <a:lnTo>
                    <a:pt x="2562375" y="5404022"/>
                  </a:lnTo>
                  <a:lnTo>
                    <a:pt x="2521475" y="5423724"/>
                  </a:lnTo>
                  <a:lnTo>
                    <a:pt x="2478487" y="5439457"/>
                  </a:lnTo>
                  <a:lnTo>
                    <a:pt x="2433645" y="5450986"/>
                  </a:lnTo>
                  <a:lnTo>
                    <a:pt x="2387184" y="5458076"/>
                  </a:lnTo>
                  <a:lnTo>
                    <a:pt x="2339340" y="5460492"/>
                  </a:lnTo>
                  <a:lnTo>
                    <a:pt x="467868" y="5460492"/>
                  </a:lnTo>
                  <a:lnTo>
                    <a:pt x="420023" y="5458076"/>
                  </a:lnTo>
                  <a:lnTo>
                    <a:pt x="373562" y="5450986"/>
                  </a:lnTo>
                  <a:lnTo>
                    <a:pt x="328720" y="5439457"/>
                  </a:lnTo>
                  <a:lnTo>
                    <a:pt x="285732" y="5423724"/>
                  </a:lnTo>
                  <a:lnTo>
                    <a:pt x="244832" y="5404022"/>
                  </a:lnTo>
                  <a:lnTo>
                    <a:pt x="206257" y="5380586"/>
                  </a:lnTo>
                  <a:lnTo>
                    <a:pt x="170240" y="5353651"/>
                  </a:lnTo>
                  <a:lnTo>
                    <a:pt x="137017" y="5323454"/>
                  </a:lnTo>
                  <a:lnTo>
                    <a:pt x="106822" y="5290228"/>
                  </a:lnTo>
                  <a:lnTo>
                    <a:pt x="79891" y="5254209"/>
                  </a:lnTo>
                  <a:lnTo>
                    <a:pt x="56459" y="5215632"/>
                  </a:lnTo>
                  <a:lnTo>
                    <a:pt x="36760" y="5174733"/>
                  </a:lnTo>
                  <a:lnTo>
                    <a:pt x="21030" y="5131746"/>
                  </a:lnTo>
                  <a:lnTo>
                    <a:pt x="9503" y="5086906"/>
                  </a:lnTo>
                  <a:lnTo>
                    <a:pt x="2415" y="5040449"/>
                  </a:lnTo>
                  <a:lnTo>
                    <a:pt x="0" y="4992611"/>
                  </a:lnTo>
                  <a:lnTo>
                    <a:pt x="0" y="467867"/>
                  </a:lnTo>
                  <a:close/>
                </a:path>
              </a:pathLst>
            </a:custGeom>
            <a:ln w="50800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1850593"/>
            <a:ext cx="7202170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40"/>
              </a:lnSpc>
              <a:spcBef>
                <a:spcPts val="100"/>
              </a:spcBef>
            </a:pPr>
            <a:r>
              <a:rPr sz="6000" dirty="0"/>
              <a:t>Electric</a:t>
            </a:r>
            <a:r>
              <a:rPr sz="6000" spc="-15" dirty="0"/>
              <a:t> </a:t>
            </a:r>
            <a:r>
              <a:rPr sz="6000" dirty="0"/>
              <a:t>Machines</a:t>
            </a:r>
            <a:r>
              <a:rPr sz="6000" spc="-35" dirty="0"/>
              <a:t> </a:t>
            </a:r>
            <a:r>
              <a:rPr sz="6000" spc="-50" dirty="0"/>
              <a:t>–</a:t>
            </a:r>
            <a:endParaRPr sz="6000"/>
          </a:p>
          <a:p>
            <a:pPr marL="12700">
              <a:lnSpc>
                <a:spcPts val="6840"/>
              </a:lnSpc>
            </a:pPr>
            <a:r>
              <a:rPr sz="6000" spc="-10" dirty="0"/>
              <a:t>Types,</a:t>
            </a:r>
            <a:r>
              <a:rPr sz="6000" spc="-114" dirty="0"/>
              <a:t> </a:t>
            </a:r>
            <a:r>
              <a:rPr sz="6000" dirty="0"/>
              <a:t>parts</a:t>
            </a:r>
            <a:r>
              <a:rPr sz="6000" spc="-90" dirty="0"/>
              <a:t> </a:t>
            </a:r>
            <a:r>
              <a:rPr sz="6000" dirty="0"/>
              <a:t>and</a:t>
            </a:r>
            <a:r>
              <a:rPr sz="6000" spc="-85" dirty="0"/>
              <a:t> </a:t>
            </a:r>
            <a:r>
              <a:rPr sz="6000" spc="-10" dirty="0"/>
              <a:t>names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3313125"/>
            <a:ext cx="11630025" cy="3378835"/>
            <a:chOff x="306324" y="3313125"/>
            <a:chExt cx="11630025" cy="3378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3313201"/>
              <a:ext cx="4002024" cy="33787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6" y="3508248"/>
              <a:ext cx="3432048" cy="2808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679" y="3313125"/>
              <a:ext cx="7257288" cy="33558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3752" y="3508248"/>
              <a:ext cx="6687311" cy="27858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11912"/>
            <a:ext cx="5098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Three-</a:t>
            </a:r>
            <a:r>
              <a:rPr dirty="0"/>
              <a:t>phase</a:t>
            </a:r>
            <a:r>
              <a:rPr spc="20" dirty="0"/>
              <a:t> </a:t>
            </a:r>
            <a:r>
              <a:rPr spc="-10" dirty="0"/>
              <a:t>machines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64932" y="6469716"/>
            <a:ext cx="1612265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Image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source: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GE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Power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5253" y="945626"/>
            <a:ext cx="9555480" cy="14306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800" dirty="0">
                <a:latin typeface="Calibri"/>
                <a:cs typeface="Calibri"/>
              </a:rPr>
              <a:t>Electric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usage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industry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1890s.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800" dirty="0">
                <a:latin typeface="Calibri"/>
                <a:cs typeface="Calibri"/>
              </a:rPr>
              <a:t>Grid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generators,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pumps,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fans,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toys,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appliances…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cars?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1990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EV1,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Toyota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RAV4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2977642"/>
            <a:ext cx="1304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Verdana"/>
                <a:cs typeface="Verdana"/>
              </a:rPr>
              <a:t>Few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watts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3" y="2977642"/>
            <a:ext cx="2188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Verdana"/>
                <a:cs typeface="Verdana"/>
              </a:rPr>
              <a:t>Many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megawatts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7770" y="2727705"/>
            <a:ext cx="6678168" cy="34691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614" y="1367104"/>
            <a:ext cx="6941820" cy="184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Electric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energy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conversion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chain: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spc="-10" dirty="0">
                <a:latin typeface="Calibri"/>
                <a:cs typeface="Calibri"/>
              </a:rPr>
              <a:t>Voltage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Magnetic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flux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Calibri"/>
                <a:cs typeface="Calibri"/>
              </a:rPr>
              <a:t>Torque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Speed</a:t>
            </a:r>
            <a:endParaRPr sz="2400">
              <a:latin typeface="Calibri"/>
              <a:cs typeface="Calibri"/>
            </a:endParaRPr>
          </a:p>
          <a:p>
            <a:pPr marL="3926204">
              <a:lnSpc>
                <a:spcPct val="100000"/>
              </a:lnSpc>
              <a:spcBef>
                <a:spcPts val="2070"/>
              </a:spcBef>
            </a:pPr>
            <a:r>
              <a:rPr sz="2500" b="1" dirty="0">
                <a:latin typeface="Calibri"/>
                <a:cs typeface="Calibri"/>
              </a:rPr>
              <a:t>Electric</a:t>
            </a:r>
            <a:r>
              <a:rPr sz="2500" b="1" spc="-90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Machine</a:t>
            </a:r>
            <a:endParaRPr sz="2500">
              <a:latin typeface="Calibri"/>
              <a:cs typeface="Calibri"/>
            </a:endParaRPr>
          </a:p>
          <a:p>
            <a:pPr marL="4557395">
              <a:lnSpc>
                <a:spcPct val="100000"/>
              </a:lnSpc>
              <a:spcBef>
                <a:spcPts val="1090"/>
              </a:spcBef>
            </a:pPr>
            <a:r>
              <a:rPr sz="2000" dirty="0">
                <a:solidFill>
                  <a:srgbClr val="EC7C30"/>
                </a:solidFill>
                <a:latin typeface="Cambria Math"/>
                <a:cs typeface="Cambria Math"/>
              </a:rPr>
              <a:t>Ψ</a:t>
            </a:r>
            <a:r>
              <a:rPr sz="2000" spc="210" dirty="0">
                <a:solidFill>
                  <a:srgbClr val="EC7C3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EC7C30"/>
                </a:solidFill>
                <a:latin typeface="Verdana"/>
                <a:cs typeface="Verdana"/>
              </a:rPr>
              <a:t>=</a:t>
            </a:r>
            <a:r>
              <a:rPr sz="2000" spc="-25" dirty="0">
                <a:solidFill>
                  <a:srgbClr val="EC7C3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EC7C30"/>
                </a:solidFill>
                <a:latin typeface="Verdana"/>
                <a:cs typeface="Verdana"/>
              </a:rPr>
              <a:t>Magnetic</a:t>
            </a:r>
            <a:r>
              <a:rPr sz="2000" spc="-40" dirty="0">
                <a:solidFill>
                  <a:srgbClr val="EC7C3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EC7C30"/>
                </a:solidFill>
                <a:latin typeface="Verdana"/>
                <a:cs typeface="Verdana"/>
              </a:rPr>
              <a:t>flux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3237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95"/>
              </a:spcBef>
            </a:pPr>
            <a:r>
              <a:rPr sz="4900" dirty="0"/>
              <a:t>EM</a:t>
            </a:r>
            <a:r>
              <a:rPr sz="4900" spc="-85" dirty="0"/>
              <a:t> </a:t>
            </a:r>
            <a:r>
              <a:rPr sz="4900" spc="-30" dirty="0"/>
              <a:t>high-</a:t>
            </a:r>
            <a:r>
              <a:rPr sz="4900" dirty="0"/>
              <a:t>level</a:t>
            </a:r>
            <a:r>
              <a:rPr sz="4900" spc="-40" dirty="0"/>
              <a:t> </a:t>
            </a:r>
            <a:r>
              <a:rPr sz="4900" dirty="0"/>
              <a:t>energy</a:t>
            </a:r>
            <a:r>
              <a:rPr sz="4900" spc="-70" dirty="0"/>
              <a:t> </a:t>
            </a:r>
            <a:r>
              <a:rPr sz="4900" spc="-10" dirty="0"/>
              <a:t>conversion</a:t>
            </a:r>
            <a:endParaRPr sz="4900"/>
          </a:p>
        </p:txBody>
      </p:sp>
      <p:sp>
        <p:nvSpPr>
          <p:cNvPr id="5" name="object 5"/>
          <p:cNvSpPr txBox="1"/>
          <p:nvPr/>
        </p:nvSpPr>
        <p:spPr>
          <a:xfrm>
            <a:off x="8374126" y="3265170"/>
            <a:ext cx="139636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471C4"/>
                </a:solidFill>
                <a:latin typeface="Cambria Math"/>
                <a:cs typeface="Cambria Math"/>
              </a:rPr>
              <a:t>τ</a:t>
            </a:r>
            <a:r>
              <a:rPr sz="2000" spc="245" dirty="0">
                <a:solidFill>
                  <a:srgbClr val="4471C4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71C4"/>
                </a:solidFill>
                <a:latin typeface="Verdana"/>
                <a:cs typeface="Verdana"/>
              </a:rPr>
              <a:t>= </a:t>
            </a:r>
            <a:r>
              <a:rPr sz="2000" spc="-30" dirty="0">
                <a:solidFill>
                  <a:srgbClr val="4471C4"/>
                </a:solidFill>
                <a:latin typeface="Verdana"/>
                <a:cs typeface="Verdana"/>
              </a:rPr>
              <a:t>Torque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471C4"/>
                </a:solidFill>
                <a:latin typeface="Cambria Math"/>
                <a:cs typeface="Cambria Math"/>
              </a:rPr>
              <a:t>ω</a:t>
            </a:r>
            <a:r>
              <a:rPr sz="2000" spc="250" dirty="0">
                <a:solidFill>
                  <a:srgbClr val="4471C4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471C4"/>
                </a:solidFill>
                <a:latin typeface="Verdana"/>
                <a:cs typeface="Verdana"/>
              </a:rPr>
              <a:t>= </a:t>
            </a:r>
            <a:r>
              <a:rPr sz="2000" spc="-20" dirty="0">
                <a:solidFill>
                  <a:srgbClr val="4471C4"/>
                </a:solidFill>
                <a:latin typeface="Verdana"/>
                <a:cs typeface="Verdana"/>
              </a:rPr>
              <a:t>Speed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0557" y="3154426"/>
            <a:ext cx="1934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C000"/>
                </a:solidFill>
                <a:latin typeface="Cambria Math"/>
                <a:cs typeface="Cambria Math"/>
              </a:rPr>
              <a:t>u</a:t>
            </a:r>
            <a:r>
              <a:rPr sz="2175" baseline="-15325" dirty="0">
                <a:solidFill>
                  <a:srgbClr val="FFC000"/>
                </a:solidFill>
                <a:latin typeface="Cambria Math"/>
                <a:cs typeface="Cambria Math"/>
              </a:rPr>
              <a:t>a,b,c</a:t>
            </a:r>
            <a:r>
              <a:rPr sz="2175" spc="209" baseline="-15325" dirty="0">
                <a:solidFill>
                  <a:srgbClr val="FFC000"/>
                </a:solidFill>
                <a:latin typeface="Cambria Math"/>
                <a:cs typeface="Cambria Math"/>
              </a:rPr>
              <a:t>  </a:t>
            </a:r>
            <a:r>
              <a:rPr sz="2000" dirty="0">
                <a:solidFill>
                  <a:srgbClr val="FFC000"/>
                </a:solidFill>
                <a:latin typeface="Verdana"/>
                <a:cs typeface="Verdana"/>
              </a:rPr>
              <a:t>=</a:t>
            </a:r>
            <a:r>
              <a:rPr sz="2000" spc="130" dirty="0">
                <a:solidFill>
                  <a:srgbClr val="FFC00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C000"/>
                </a:solidFill>
                <a:latin typeface="Verdana"/>
                <a:cs typeface="Verdana"/>
              </a:rPr>
              <a:t>voltage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9554" y="3672585"/>
            <a:ext cx="8552180" cy="1833880"/>
            <a:chOff x="749554" y="3672585"/>
            <a:chExt cx="8552180" cy="1833880"/>
          </a:xfrm>
        </p:grpSpPr>
        <p:sp>
          <p:nvSpPr>
            <p:cNvPr id="8" name="object 8"/>
            <p:cNvSpPr/>
            <p:nvPr/>
          </p:nvSpPr>
          <p:spPr>
            <a:xfrm>
              <a:off x="6806183" y="4443983"/>
              <a:ext cx="2489200" cy="291465"/>
            </a:xfrm>
            <a:custGeom>
              <a:avLst/>
              <a:gdLst/>
              <a:ahLst/>
              <a:cxnLst/>
              <a:rect l="l" t="t" r="r" b="b"/>
              <a:pathLst>
                <a:path w="2489200" h="291464">
                  <a:moveTo>
                    <a:pt x="2488692" y="0"/>
                  </a:moveTo>
                  <a:lnTo>
                    <a:pt x="0" y="0"/>
                  </a:lnTo>
                  <a:lnTo>
                    <a:pt x="0" y="291083"/>
                  </a:lnTo>
                  <a:lnTo>
                    <a:pt x="2488692" y="291083"/>
                  </a:lnTo>
                  <a:lnTo>
                    <a:pt x="2488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6183" y="4443983"/>
              <a:ext cx="2489200" cy="291465"/>
            </a:xfrm>
            <a:custGeom>
              <a:avLst/>
              <a:gdLst/>
              <a:ahLst/>
              <a:cxnLst/>
              <a:rect l="l" t="t" r="r" b="b"/>
              <a:pathLst>
                <a:path w="2489200" h="291464">
                  <a:moveTo>
                    <a:pt x="0" y="291083"/>
                  </a:moveTo>
                  <a:lnTo>
                    <a:pt x="2488692" y="291083"/>
                  </a:lnTo>
                  <a:lnTo>
                    <a:pt x="2488692" y="0"/>
                  </a:lnTo>
                  <a:lnTo>
                    <a:pt x="0" y="0"/>
                  </a:lnTo>
                  <a:lnTo>
                    <a:pt x="0" y="2910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4120" y="4395215"/>
              <a:ext cx="1190625" cy="340360"/>
            </a:xfrm>
            <a:custGeom>
              <a:avLst/>
              <a:gdLst/>
              <a:ahLst/>
              <a:cxnLst/>
              <a:rect l="l" t="t" r="r" b="b"/>
              <a:pathLst>
                <a:path w="1190625" h="340360">
                  <a:moveTo>
                    <a:pt x="1020318" y="0"/>
                  </a:moveTo>
                  <a:lnTo>
                    <a:pt x="1020318" y="84962"/>
                  </a:lnTo>
                  <a:lnTo>
                    <a:pt x="0" y="84962"/>
                  </a:lnTo>
                  <a:lnTo>
                    <a:pt x="0" y="254888"/>
                  </a:lnTo>
                  <a:lnTo>
                    <a:pt x="1020318" y="254888"/>
                  </a:lnTo>
                  <a:lnTo>
                    <a:pt x="1020318" y="339851"/>
                  </a:lnTo>
                  <a:lnTo>
                    <a:pt x="1190244" y="169925"/>
                  </a:lnTo>
                  <a:lnTo>
                    <a:pt x="10203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4120" y="4395215"/>
              <a:ext cx="1190625" cy="340360"/>
            </a:xfrm>
            <a:custGeom>
              <a:avLst/>
              <a:gdLst/>
              <a:ahLst/>
              <a:cxnLst/>
              <a:rect l="l" t="t" r="r" b="b"/>
              <a:pathLst>
                <a:path w="1190625" h="340360">
                  <a:moveTo>
                    <a:pt x="0" y="84962"/>
                  </a:moveTo>
                  <a:lnTo>
                    <a:pt x="1020318" y="84962"/>
                  </a:lnTo>
                  <a:lnTo>
                    <a:pt x="1020318" y="0"/>
                  </a:lnTo>
                  <a:lnTo>
                    <a:pt x="1190244" y="169925"/>
                  </a:lnTo>
                  <a:lnTo>
                    <a:pt x="1020318" y="339851"/>
                  </a:lnTo>
                  <a:lnTo>
                    <a:pt x="1020318" y="254888"/>
                  </a:lnTo>
                  <a:lnTo>
                    <a:pt x="0" y="254888"/>
                  </a:lnTo>
                  <a:lnTo>
                    <a:pt x="0" y="8496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4120" y="5041391"/>
              <a:ext cx="1190625" cy="341630"/>
            </a:xfrm>
            <a:custGeom>
              <a:avLst/>
              <a:gdLst/>
              <a:ahLst/>
              <a:cxnLst/>
              <a:rect l="l" t="t" r="r" b="b"/>
              <a:pathLst>
                <a:path w="1190625" h="341629">
                  <a:moveTo>
                    <a:pt x="1019556" y="0"/>
                  </a:moveTo>
                  <a:lnTo>
                    <a:pt x="1019556" y="85343"/>
                  </a:lnTo>
                  <a:lnTo>
                    <a:pt x="0" y="85343"/>
                  </a:lnTo>
                  <a:lnTo>
                    <a:pt x="0" y="256031"/>
                  </a:lnTo>
                  <a:lnTo>
                    <a:pt x="1019556" y="256031"/>
                  </a:lnTo>
                  <a:lnTo>
                    <a:pt x="1019556" y="341375"/>
                  </a:lnTo>
                  <a:lnTo>
                    <a:pt x="1190244" y="170687"/>
                  </a:lnTo>
                  <a:lnTo>
                    <a:pt x="101955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84120" y="5041391"/>
              <a:ext cx="1190625" cy="341630"/>
            </a:xfrm>
            <a:custGeom>
              <a:avLst/>
              <a:gdLst/>
              <a:ahLst/>
              <a:cxnLst/>
              <a:rect l="l" t="t" r="r" b="b"/>
              <a:pathLst>
                <a:path w="1190625" h="341629">
                  <a:moveTo>
                    <a:pt x="0" y="85343"/>
                  </a:moveTo>
                  <a:lnTo>
                    <a:pt x="1019556" y="85343"/>
                  </a:lnTo>
                  <a:lnTo>
                    <a:pt x="1019556" y="0"/>
                  </a:lnTo>
                  <a:lnTo>
                    <a:pt x="1190244" y="170687"/>
                  </a:lnTo>
                  <a:lnTo>
                    <a:pt x="1019556" y="341375"/>
                  </a:lnTo>
                  <a:lnTo>
                    <a:pt x="1019556" y="256031"/>
                  </a:lnTo>
                  <a:lnTo>
                    <a:pt x="0" y="256031"/>
                  </a:lnTo>
                  <a:lnTo>
                    <a:pt x="0" y="85343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5904" y="3678935"/>
              <a:ext cx="1784985" cy="1821180"/>
            </a:xfrm>
            <a:custGeom>
              <a:avLst/>
              <a:gdLst/>
              <a:ahLst/>
              <a:cxnLst/>
              <a:rect l="l" t="t" r="r" b="b"/>
              <a:pathLst>
                <a:path w="1784985" h="1821179">
                  <a:moveTo>
                    <a:pt x="1487170" y="0"/>
                  </a:moveTo>
                  <a:lnTo>
                    <a:pt x="297433" y="0"/>
                  </a:lnTo>
                  <a:lnTo>
                    <a:pt x="249190" y="3894"/>
                  </a:lnTo>
                  <a:lnTo>
                    <a:pt x="203424" y="15168"/>
                  </a:lnTo>
                  <a:lnTo>
                    <a:pt x="160748" y="33209"/>
                  </a:lnTo>
                  <a:lnTo>
                    <a:pt x="121776" y="57403"/>
                  </a:lnTo>
                  <a:lnTo>
                    <a:pt x="87118" y="87137"/>
                  </a:lnTo>
                  <a:lnTo>
                    <a:pt x="57389" y="121798"/>
                  </a:lnTo>
                  <a:lnTo>
                    <a:pt x="33200" y="160771"/>
                  </a:lnTo>
                  <a:lnTo>
                    <a:pt x="15164" y="203443"/>
                  </a:lnTo>
                  <a:lnTo>
                    <a:pt x="3893" y="249202"/>
                  </a:lnTo>
                  <a:lnTo>
                    <a:pt x="0" y="297433"/>
                  </a:lnTo>
                  <a:lnTo>
                    <a:pt x="0" y="1523745"/>
                  </a:lnTo>
                  <a:lnTo>
                    <a:pt x="3893" y="1571977"/>
                  </a:lnTo>
                  <a:lnTo>
                    <a:pt x="15164" y="1617736"/>
                  </a:lnTo>
                  <a:lnTo>
                    <a:pt x="33200" y="1660408"/>
                  </a:lnTo>
                  <a:lnTo>
                    <a:pt x="57389" y="1699381"/>
                  </a:lnTo>
                  <a:lnTo>
                    <a:pt x="87118" y="1734042"/>
                  </a:lnTo>
                  <a:lnTo>
                    <a:pt x="121776" y="1763776"/>
                  </a:lnTo>
                  <a:lnTo>
                    <a:pt x="160748" y="1787970"/>
                  </a:lnTo>
                  <a:lnTo>
                    <a:pt x="203424" y="1806011"/>
                  </a:lnTo>
                  <a:lnTo>
                    <a:pt x="249190" y="1817285"/>
                  </a:lnTo>
                  <a:lnTo>
                    <a:pt x="297433" y="1821179"/>
                  </a:lnTo>
                  <a:lnTo>
                    <a:pt x="1487170" y="1821179"/>
                  </a:lnTo>
                  <a:lnTo>
                    <a:pt x="1535401" y="1817285"/>
                  </a:lnTo>
                  <a:lnTo>
                    <a:pt x="1581160" y="1806011"/>
                  </a:lnTo>
                  <a:lnTo>
                    <a:pt x="1623832" y="1787970"/>
                  </a:lnTo>
                  <a:lnTo>
                    <a:pt x="1662805" y="1763776"/>
                  </a:lnTo>
                  <a:lnTo>
                    <a:pt x="1697466" y="1734042"/>
                  </a:lnTo>
                  <a:lnTo>
                    <a:pt x="1727200" y="1699381"/>
                  </a:lnTo>
                  <a:lnTo>
                    <a:pt x="1751394" y="1660408"/>
                  </a:lnTo>
                  <a:lnTo>
                    <a:pt x="1769435" y="1617736"/>
                  </a:lnTo>
                  <a:lnTo>
                    <a:pt x="1780709" y="1571977"/>
                  </a:lnTo>
                  <a:lnTo>
                    <a:pt x="1784603" y="1523745"/>
                  </a:lnTo>
                  <a:lnTo>
                    <a:pt x="1784603" y="297433"/>
                  </a:lnTo>
                  <a:lnTo>
                    <a:pt x="1780709" y="249202"/>
                  </a:lnTo>
                  <a:lnTo>
                    <a:pt x="1769435" y="203443"/>
                  </a:lnTo>
                  <a:lnTo>
                    <a:pt x="1751394" y="160771"/>
                  </a:lnTo>
                  <a:lnTo>
                    <a:pt x="1727200" y="121798"/>
                  </a:lnTo>
                  <a:lnTo>
                    <a:pt x="1697466" y="87137"/>
                  </a:lnTo>
                  <a:lnTo>
                    <a:pt x="1662805" y="57403"/>
                  </a:lnTo>
                  <a:lnTo>
                    <a:pt x="1623832" y="33209"/>
                  </a:lnTo>
                  <a:lnTo>
                    <a:pt x="1581160" y="15168"/>
                  </a:lnTo>
                  <a:lnTo>
                    <a:pt x="1535401" y="3894"/>
                  </a:lnTo>
                  <a:lnTo>
                    <a:pt x="14871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904" y="3678935"/>
              <a:ext cx="1784985" cy="1821180"/>
            </a:xfrm>
            <a:custGeom>
              <a:avLst/>
              <a:gdLst/>
              <a:ahLst/>
              <a:cxnLst/>
              <a:rect l="l" t="t" r="r" b="b"/>
              <a:pathLst>
                <a:path w="1784985" h="1821179">
                  <a:moveTo>
                    <a:pt x="0" y="297433"/>
                  </a:moveTo>
                  <a:lnTo>
                    <a:pt x="3893" y="249202"/>
                  </a:lnTo>
                  <a:lnTo>
                    <a:pt x="15164" y="203443"/>
                  </a:lnTo>
                  <a:lnTo>
                    <a:pt x="33200" y="160771"/>
                  </a:lnTo>
                  <a:lnTo>
                    <a:pt x="57389" y="121798"/>
                  </a:lnTo>
                  <a:lnTo>
                    <a:pt x="87118" y="87137"/>
                  </a:lnTo>
                  <a:lnTo>
                    <a:pt x="121776" y="57403"/>
                  </a:lnTo>
                  <a:lnTo>
                    <a:pt x="160748" y="33209"/>
                  </a:lnTo>
                  <a:lnTo>
                    <a:pt x="203424" y="15168"/>
                  </a:lnTo>
                  <a:lnTo>
                    <a:pt x="249190" y="3894"/>
                  </a:lnTo>
                  <a:lnTo>
                    <a:pt x="297433" y="0"/>
                  </a:lnTo>
                  <a:lnTo>
                    <a:pt x="1487170" y="0"/>
                  </a:lnTo>
                  <a:lnTo>
                    <a:pt x="1535401" y="3894"/>
                  </a:lnTo>
                  <a:lnTo>
                    <a:pt x="1581160" y="15168"/>
                  </a:lnTo>
                  <a:lnTo>
                    <a:pt x="1623832" y="33209"/>
                  </a:lnTo>
                  <a:lnTo>
                    <a:pt x="1662805" y="57403"/>
                  </a:lnTo>
                  <a:lnTo>
                    <a:pt x="1697466" y="87137"/>
                  </a:lnTo>
                  <a:lnTo>
                    <a:pt x="1727200" y="121798"/>
                  </a:lnTo>
                  <a:lnTo>
                    <a:pt x="1751394" y="160771"/>
                  </a:lnTo>
                  <a:lnTo>
                    <a:pt x="1769435" y="203443"/>
                  </a:lnTo>
                  <a:lnTo>
                    <a:pt x="1780709" y="249202"/>
                  </a:lnTo>
                  <a:lnTo>
                    <a:pt x="1784603" y="297433"/>
                  </a:lnTo>
                  <a:lnTo>
                    <a:pt x="1784603" y="1523745"/>
                  </a:lnTo>
                  <a:lnTo>
                    <a:pt x="1780709" y="1571977"/>
                  </a:lnTo>
                  <a:lnTo>
                    <a:pt x="1769435" y="1617736"/>
                  </a:lnTo>
                  <a:lnTo>
                    <a:pt x="1751394" y="1660408"/>
                  </a:lnTo>
                  <a:lnTo>
                    <a:pt x="1727200" y="1699381"/>
                  </a:lnTo>
                  <a:lnTo>
                    <a:pt x="1697466" y="1734042"/>
                  </a:lnTo>
                  <a:lnTo>
                    <a:pt x="1662805" y="1763776"/>
                  </a:lnTo>
                  <a:lnTo>
                    <a:pt x="1623832" y="1787970"/>
                  </a:lnTo>
                  <a:lnTo>
                    <a:pt x="1581160" y="1806011"/>
                  </a:lnTo>
                  <a:lnTo>
                    <a:pt x="1535401" y="1817285"/>
                  </a:lnTo>
                  <a:lnTo>
                    <a:pt x="1487170" y="1821179"/>
                  </a:lnTo>
                  <a:lnTo>
                    <a:pt x="297433" y="1821179"/>
                  </a:lnTo>
                  <a:lnTo>
                    <a:pt x="249190" y="1817285"/>
                  </a:lnTo>
                  <a:lnTo>
                    <a:pt x="203424" y="1806011"/>
                  </a:lnTo>
                  <a:lnTo>
                    <a:pt x="160748" y="1787970"/>
                  </a:lnTo>
                  <a:lnTo>
                    <a:pt x="121776" y="1763776"/>
                  </a:lnTo>
                  <a:lnTo>
                    <a:pt x="87118" y="1734042"/>
                  </a:lnTo>
                  <a:lnTo>
                    <a:pt x="57389" y="1699381"/>
                  </a:lnTo>
                  <a:lnTo>
                    <a:pt x="33200" y="1660408"/>
                  </a:lnTo>
                  <a:lnTo>
                    <a:pt x="15164" y="1617736"/>
                  </a:lnTo>
                  <a:lnTo>
                    <a:pt x="3893" y="1571977"/>
                  </a:lnTo>
                  <a:lnTo>
                    <a:pt x="0" y="1523745"/>
                  </a:lnTo>
                  <a:lnTo>
                    <a:pt x="0" y="29743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9177" y="4385513"/>
            <a:ext cx="13163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Inverter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56101" y="5077459"/>
            <a:ext cx="1878330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934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coils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i</a:t>
            </a:r>
            <a:r>
              <a:rPr sz="2175" baseline="-15325" dirty="0">
                <a:solidFill>
                  <a:srgbClr val="6FAC46"/>
                </a:solidFill>
                <a:latin typeface="Cambria Math"/>
                <a:cs typeface="Cambria Math"/>
              </a:rPr>
              <a:t>a,b,c</a:t>
            </a:r>
            <a:r>
              <a:rPr sz="2175" spc="202" baseline="-15325" dirty="0">
                <a:solidFill>
                  <a:srgbClr val="6FAC46"/>
                </a:solidFill>
                <a:latin typeface="Cambria Math"/>
                <a:cs typeface="Cambria Math"/>
              </a:rPr>
              <a:t>  </a:t>
            </a:r>
            <a:r>
              <a:rPr sz="2000" dirty="0">
                <a:solidFill>
                  <a:srgbClr val="6FAC46"/>
                </a:solidFill>
                <a:latin typeface="Verdana"/>
                <a:cs typeface="Verdana"/>
              </a:rPr>
              <a:t>=</a:t>
            </a:r>
            <a:r>
              <a:rPr sz="2000" spc="135" dirty="0">
                <a:solidFill>
                  <a:srgbClr val="6FAC46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6FAC46"/>
                </a:solidFill>
                <a:latin typeface="Verdana"/>
                <a:cs typeface="Verdana"/>
              </a:rPr>
              <a:t>current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32797" y="4441901"/>
            <a:ext cx="1056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Verdana"/>
                <a:cs typeface="Verdana"/>
              </a:rPr>
              <a:t>Drive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axle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3127" y="4451984"/>
            <a:ext cx="471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coils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53127" y="3803396"/>
            <a:ext cx="471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coils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030" y="2987230"/>
            <a:ext cx="11724640" cy="3487420"/>
            <a:chOff x="244030" y="2987230"/>
            <a:chExt cx="11724640" cy="3487420"/>
          </a:xfrm>
        </p:grpSpPr>
        <p:sp>
          <p:nvSpPr>
            <p:cNvPr id="3" name="object 3"/>
            <p:cNvSpPr/>
            <p:nvPr/>
          </p:nvSpPr>
          <p:spPr>
            <a:xfrm>
              <a:off x="258318" y="3001517"/>
              <a:ext cx="1588135" cy="774700"/>
            </a:xfrm>
            <a:custGeom>
              <a:avLst/>
              <a:gdLst/>
              <a:ahLst/>
              <a:cxnLst/>
              <a:rect l="l" t="t" r="r" b="b"/>
              <a:pathLst>
                <a:path w="1588135" h="774700">
                  <a:moveTo>
                    <a:pt x="1588008" y="395224"/>
                  </a:moveTo>
                  <a:lnTo>
                    <a:pt x="1110995" y="0"/>
                  </a:lnTo>
                </a:path>
                <a:path w="1588135" h="774700">
                  <a:moveTo>
                    <a:pt x="0" y="370332"/>
                  </a:moveTo>
                  <a:lnTo>
                    <a:pt x="6348" y="338905"/>
                  </a:lnTo>
                  <a:lnTo>
                    <a:pt x="23660" y="313229"/>
                  </a:lnTo>
                  <a:lnTo>
                    <a:pt x="49334" y="295911"/>
                  </a:lnTo>
                  <a:lnTo>
                    <a:pt x="80772" y="289560"/>
                  </a:lnTo>
                  <a:lnTo>
                    <a:pt x="1135380" y="289560"/>
                  </a:lnTo>
                  <a:lnTo>
                    <a:pt x="1166806" y="295911"/>
                  </a:lnTo>
                  <a:lnTo>
                    <a:pt x="1192482" y="313229"/>
                  </a:lnTo>
                  <a:lnTo>
                    <a:pt x="1209800" y="338905"/>
                  </a:lnTo>
                  <a:lnTo>
                    <a:pt x="1216152" y="370332"/>
                  </a:lnTo>
                  <a:lnTo>
                    <a:pt x="1216152" y="693420"/>
                  </a:lnTo>
                  <a:lnTo>
                    <a:pt x="1209800" y="724846"/>
                  </a:lnTo>
                  <a:lnTo>
                    <a:pt x="1192482" y="750522"/>
                  </a:lnTo>
                  <a:lnTo>
                    <a:pt x="1166806" y="767840"/>
                  </a:lnTo>
                  <a:lnTo>
                    <a:pt x="1135380" y="774192"/>
                  </a:lnTo>
                  <a:lnTo>
                    <a:pt x="80772" y="774192"/>
                  </a:lnTo>
                  <a:lnTo>
                    <a:pt x="49334" y="767840"/>
                  </a:lnTo>
                  <a:lnTo>
                    <a:pt x="23660" y="750522"/>
                  </a:lnTo>
                  <a:lnTo>
                    <a:pt x="6348" y="724846"/>
                  </a:lnTo>
                  <a:lnTo>
                    <a:pt x="0" y="693420"/>
                  </a:lnTo>
                  <a:lnTo>
                    <a:pt x="0" y="37033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31074" y="4758689"/>
              <a:ext cx="641350" cy="5715"/>
            </a:xfrm>
            <a:custGeom>
              <a:avLst/>
              <a:gdLst/>
              <a:ahLst/>
              <a:cxnLst/>
              <a:rect l="l" t="t" r="r" b="b"/>
              <a:pathLst>
                <a:path w="641350" h="5714">
                  <a:moveTo>
                    <a:pt x="641350" y="546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3379" y="3087623"/>
              <a:ext cx="3970020" cy="2062480"/>
            </a:xfrm>
            <a:custGeom>
              <a:avLst/>
              <a:gdLst/>
              <a:ahLst/>
              <a:cxnLst/>
              <a:rect l="l" t="t" r="r" b="b"/>
              <a:pathLst>
                <a:path w="3970020" h="2062479">
                  <a:moveTo>
                    <a:pt x="3762502" y="0"/>
                  </a:moveTo>
                  <a:lnTo>
                    <a:pt x="207518" y="0"/>
                  </a:lnTo>
                  <a:lnTo>
                    <a:pt x="159913" y="5476"/>
                  </a:lnTo>
                  <a:lnTo>
                    <a:pt x="116225" y="21079"/>
                  </a:lnTo>
                  <a:lnTo>
                    <a:pt x="77695" y="45566"/>
                  </a:lnTo>
                  <a:lnTo>
                    <a:pt x="45566" y="77695"/>
                  </a:lnTo>
                  <a:lnTo>
                    <a:pt x="21079" y="116225"/>
                  </a:lnTo>
                  <a:lnTo>
                    <a:pt x="5476" y="159913"/>
                  </a:lnTo>
                  <a:lnTo>
                    <a:pt x="0" y="207517"/>
                  </a:lnTo>
                  <a:lnTo>
                    <a:pt x="0" y="1854453"/>
                  </a:lnTo>
                  <a:lnTo>
                    <a:pt x="5476" y="1902058"/>
                  </a:lnTo>
                  <a:lnTo>
                    <a:pt x="21079" y="1945746"/>
                  </a:lnTo>
                  <a:lnTo>
                    <a:pt x="45566" y="1984276"/>
                  </a:lnTo>
                  <a:lnTo>
                    <a:pt x="77695" y="2016405"/>
                  </a:lnTo>
                  <a:lnTo>
                    <a:pt x="116225" y="2040892"/>
                  </a:lnTo>
                  <a:lnTo>
                    <a:pt x="159913" y="2056495"/>
                  </a:lnTo>
                  <a:lnTo>
                    <a:pt x="207518" y="2061971"/>
                  </a:lnTo>
                  <a:lnTo>
                    <a:pt x="3762502" y="2061971"/>
                  </a:lnTo>
                  <a:lnTo>
                    <a:pt x="3810106" y="2056495"/>
                  </a:lnTo>
                  <a:lnTo>
                    <a:pt x="3853794" y="2040892"/>
                  </a:lnTo>
                  <a:lnTo>
                    <a:pt x="3892324" y="2016405"/>
                  </a:lnTo>
                  <a:lnTo>
                    <a:pt x="3924453" y="1984276"/>
                  </a:lnTo>
                  <a:lnTo>
                    <a:pt x="3948940" y="1945746"/>
                  </a:lnTo>
                  <a:lnTo>
                    <a:pt x="3964543" y="1902058"/>
                  </a:lnTo>
                  <a:lnTo>
                    <a:pt x="3970020" y="1854453"/>
                  </a:lnTo>
                  <a:lnTo>
                    <a:pt x="3970020" y="207517"/>
                  </a:lnTo>
                  <a:lnTo>
                    <a:pt x="3964543" y="159913"/>
                  </a:lnTo>
                  <a:lnTo>
                    <a:pt x="3948940" y="116225"/>
                  </a:lnTo>
                  <a:lnTo>
                    <a:pt x="3924453" y="77695"/>
                  </a:lnTo>
                  <a:lnTo>
                    <a:pt x="3892324" y="45566"/>
                  </a:lnTo>
                  <a:lnTo>
                    <a:pt x="3853794" y="21079"/>
                  </a:lnTo>
                  <a:lnTo>
                    <a:pt x="3810106" y="5476"/>
                  </a:lnTo>
                  <a:lnTo>
                    <a:pt x="376250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93379" y="3087623"/>
              <a:ext cx="3970020" cy="2062480"/>
            </a:xfrm>
            <a:custGeom>
              <a:avLst/>
              <a:gdLst/>
              <a:ahLst/>
              <a:cxnLst/>
              <a:rect l="l" t="t" r="r" b="b"/>
              <a:pathLst>
                <a:path w="3970020" h="2062479">
                  <a:moveTo>
                    <a:pt x="0" y="207517"/>
                  </a:moveTo>
                  <a:lnTo>
                    <a:pt x="5476" y="159913"/>
                  </a:lnTo>
                  <a:lnTo>
                    <a:pt x="21079" y="116225"/>
                  </a:lnTo>
                  <a:lnTo>
                    <a:pt x="45566" y="77695"/>
                  </a:lnTo>
                  <a:lnTo>
                    <a:pt x="77695" y="45566"/>
                  </a:lnTo>
                  <a:lnTo>
                    <a:pt x="116225" y="21079"/>
                  </a:lnTo>
                  <a:lnTo>
                    <a:pt x="159913" y="5476"/>
                  </a:lnTo>
                  <a:lnTo>
                    <a:pt x="207518" y="0"/>
                  </a:lnTo>
                  <a:lnTo>
                    <a:pt x="3762502" y="0"/>
                  </a:lnTo>
                  <a:lnTo>
                    <a:pt x="3810106" y="5476"/>
                  </a:lnTo>
                  <a:lnTo>
                    <a:pt x="3853794" y="21079"/>
                  </a:lnTo>
                  <a:lnTo>
                    <a:pt x="3892324" y="45566"/>
                  </a:lnTo>
                  <a:lnTo>
                    <a:pt x="3924453" y="77695"/>
                  </a:lnTo>
                  <a:lnTo>
                    <a:pt x="3948940" y="116225"/>
                  </a:lnTo>
                  <a:lnTo>
                    <a:pt x="3964543" y="159913"/>
                  </a:lnTo>
                  <a:lnTo>
                    <a:pt x="3970020" y="207517"/>
                  </a:lnTo>
                  <a:lnTo>
                    <a:pt x="3970020" y="1854453"/>
                  </a:lnTo>
                  <a:lnTo>
                    <a:pt x="3964543" y="1902058"/>
                  </a:lnTo>
                  <a:lnTo>
                    <a:pt x="3948940" y="1945746"/>
                  </a:lnTo>
                  <a:lnTo>
                    <a:pt x="3924453" y="1984276"/>
                  </a:lnTo>
                  <a:lnTo>
                    <a:pt x="3892324" y="2016405"/>
                  </a:lnTo>
                  <a:lnTo>
                    <a:pt x="3853794" y="2040892"/>
                  </a:lnTo>
                  <a:lnTo>
                    <a:pt x="3810106" y="2056495"/>
                  </a:lnTo>
                  <a:lnTo>
                    <a:pt x="3762502" y="2061971"/>
                  </a:lnTo>
                  <a:lnTo>
                    <a:pt x="207518" y="2061971"/>
                  </a:lnTo>
                  <a:lnTo>
                    <a:pt x="159913" y="2056495"/>
                  </a:lnTo>
                  <a:lnTo>
                    <a:pt x="116225" y="2040892"/>
                  </a:lnTo>
                  <a:lnTo>
                    <a:pt x="77695" y="2016405"/>
                  </a:lnTo>
                  <a:lnTo>
                    <a:pt x="45566" y="1984276"/>
                  </a:lnTo>
                  <a:lnTo>
                    <a:pt x="21079" y="1945746"/>
                  </a:lnTo>
                  <a:lnTo>
                    <a:pt x="5476" y="1902058"/>
                  </a:lnTo>
                  <a:lnTo>
                    <a:pt x="0" y="1854453"/>
                  </a:lnTo>
                  <a:lnTo>
                    <a:pt x="0" y="2075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104901"/>
            <a:ext cx="51549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Electric Machine</a:t>
            </a:r>
            <a:r>
              <a:rPr spc="-10" dirty="0"/>
              <a:t> </a:t>
            </a:r>
            <a:r>
              <a:rPr spc="-30" dirty="0"/>
              <a:t>Types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7528" y="1119885"/>
            <a:ext cx="676910" cy="41655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450"/>
              </a:lnSpc>
              <a:spcBef>
                <a:spcPts val="295"/>
              </a:spcBef>
            </a:pPr>
            <a:r>
              <a:rPr sz="1350" spc="-10" dirty="0">
                <a:latin typeface="Arial"/>
                <a:cs typeface="Arial"/>
              </a:rPr>
              <a:t>Rotating machine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570" y="3344113"/>
            <a:ext cx="629920" cy="370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0"/>
              </a:spcBef>
            </a:pPr>
            <a:r>
              <a:rPr sz="1100" spc="-25" dirty="0"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excitation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8818" y="2573273"/>
            <a:ext cx="3614420" cy="1807845"/>
          </a:xfrm>
          <a:custGeom>
            <a:avLst/>
            <a:gdLst/>
            <a:ahLst/>
            <a:cxnLst/>
            <a:rect l="l" t="t" r="r" b="b"/>
            <a:pathLst>
              <a:path w="3614420" h="1807845">
                <a:moveTo>
                  <a:pt x="1931924" y="0"/>
                </a:moveTo>
                <a:lnTo>
                  <a:pt x="918972" y="717423"/>
                </a:lnTo>
              </a:path>
              <a:path w="3614420" h="1807845">
                <a:moveTo>
                  <a:pt x="114300" y="1807464"/>
                </a:moveTo>
                <a:lnTo>
                  <a:pt x="3614420" y="1807464"/>
                </a:lnTo>
              </a:path>
              <a:path w="3614420" h="1807845">
                <a:moveTo>
                  <a:pt x="0" y="798576"/>
                </a:moveTo>
                <a:lnTo>
                  <a:pt x="6351" y="767149"/>
                </a:lnTo>
                <a:lnTo>
                  <a:pt x="23669" y="741473"/>
                </a:lnTo>
                <a:lnTo>
                  <a:pt x="49345" y="724155"/>
                </a:lnTo>
                <a:lnTo>
                  <a:pt x="80772" y="717803"/>
                </a:lnTo>
                <a:lnTo>
                  <a:pt x="1758696" y="717803"/>
                </a:lnTo>
                <a:lnTo>
                  <a:pt x="1790122" y="724155"/>
                </a:lnTo>
                <a:lnTo>
                  <a:pt x="1815798" y="741473"/>
                </a:lnTo>
                <a:lnTo>
                  <a:pt x="1833116" y="767149"/>
                </a:lnTo>
                <a:lnTo>
                  <a:pt x="1839467" y="798576"/>
                </a:lnTo>
                <a:lnTo>
                  <a:pt x="1839467" y="1121664"/>
                </a:lnTo>
                <a:lnTo>
                  <a:pt x="1833116" y="1153090"/>
                </a:lnTo>
                <a:lnTo>
                  <a:pt x="1815798" y="1178766"/>
                </a:lnTo>
                <a:lnTo>
                  <a:pt x="1790122" y="1196084"/>
                </a:lnTo>
                <a:lnTo>
                  <a:pt x="1758696" y="1202436"/>
                </a:lnTo>
                <a:lnTo>
                  <a:pt x="80772" y="1202436"/>
                </a:lnTo>
                <a:lnTo>
                  <a:pt x="49345" y="1196084"/>
                </a:lnTo>
                <a:lnTo>
                  <a:pt x="23669" y="1178766"/>
                </a:lnTo>
                <a:lnTo>
                  <a:pt x="6351" y="1153090"/>
                </a:lnTo>
                <a:lnTo>
                  <a:pt x="0" y="1121664"/>
                </a:lnTo>
                <a:lnTo>
                  <a:pt x="0" y="79857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11642" y="3344113"/>
            <a:ext cx="1351915" cy="370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Arial"/>
                <a:cs typeface="Arial"/>
              </a:rPr>
              <a:t>Rotor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Excitation,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e.g.</a:t>
            </a:r>
            <a:endParaRPr sz="110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Permanent</a:t>
            </a:r>
            <a:r>
              <a:rPr sz="1100" spc="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Magnet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118" y="2224277"/>
            <a:ext cx="11125200" cy="349250"/>
          </a:xfrm>
          <a:custGeom>
            <a:avLst/>
            <a:gdLst/>
            <a:ahLst/>
            <a:cxnLst/>
            <a:rect l="l" t="t" r="r" b="b"/>
            <a:pathLst>
              <a:path w="11125200" h="349250">
                <a:moveTo>
                  <a:pt x="8513064" y="64516"/>
                </a:moveTo>
                <a:lnTo>
                  <a:pt x="8517542" y="42392"/>
                </a:lnTo>
                <a:lnTo>
                  <a:pt x="8529748" y="24304"/>
                </a:lnTo>
                <a:lnTo>
                  <a:pt x="8547836" y="12098"/>
                </a:lnTo>
                <a:lnTo>
                  <a:pt x="8569960" y="7620"/>
                </a:lnTo>
                <a:lnTo>
                  <a:pt x="11068304" y="7620"/>
                </a:lnTo>
                <a:lnTo>
                  <a:pt x="11090427" y="12098"/>
                </a:lnTo>
                <a:lnTo>
                  <a:pt x="11108515" y="24304"/>
                </a:lnTo>
                <a:lnTo>
                  <a:pt x="11120721" y="42392"/>
                </a:lnTo>
                <a:lnTo>
                  <a:pt x="11125200" y="64516"/>
                </a:lnTo>
                <a:lnTo>
                  <a:pt x="11125200" y="292100"/>
                </a:lnTo>
                <a:lnTo>
                  <a:pt x="11120721" y="314223"/>
                </a:lnTo>
                <a:lnTo>
                  <a:pt x="11108515" y="332311"/>
                </a:lnTo>
                <a:lnTo>
                  <a:pt x="11090427" y="344517"/>
                </a:lnTo>
                <a:lnTo>
                  <a:pt x="11068304" y="348996"/>
                </a:lnTo>
                <a:lnTo>
                  <a:pt x="8569960" y="348996"/>
                </a:lnTo>
                <a:lnTo>
                  <a:pt x="8547836" y="344517"/>
                </a:lnTo>
                <a:lnTo>
                  <a:pt x="8529748" y="332311"/>
                </a:lnTo>
                <a:lnTo>
                  <a:pt x="8517542" y="314223"/>
                </a:lnTo>
                <a:lnTo>
                  <a:pt x="8513064" y="292100"/>
                </a:lnTo>
                <a:lnTo>
                  <a:pt x="8513064" y="64516"/>
                </a:lnTo>
                <a:close/>
              </a:path>
              <a:path w="11125200" h="349250">
                <a:moveTo>
                  <a:pt x="0" y="56896"/>
                </a:moveTo>
                <a:lnTo>
                  <a:pt x="4471" y="34772"/>
                </a:lnTo>
                <a:lnTo>
                  <a:pt x="16665" y="16684"/>
                </a:lnTo>
                <a:lnTo>
                  <a:pt x="34750" y="4478"/>
                </a:lnTo>
                <a:lnTo>
                  <a:pt x="56896" y="0"/>
                </a:lnTo>
                <a:lnTo>
                  <a:pt x="2840228" y="0"/>
                </a:lnTo>
                <a:lnTo>
                  <a:pt x="2862351" y="4478"/>
                </a:lnTo>
                <a:lnTo>
                  <a:pt x="2880439" y="16684"/>
                </a:lnTo>
                <a:lnTo>
                  <a:pt x="2892645" y="34772"/>
                </a:lnTo>
                <a:lnTo>
                  <a:pt x="2897124" y="56896"/>
                </a:lnTo>
                <a:lnTo>
                  <a:pt x="2897124" y="284480"/>
                </a:lnTo>
                <a:lnTo>
                  <a:pt x="2892645" y="306603"/>
                </a:lnTo>
                <a:lnTo>
                  <a:pt x="2880439" y="324691"/>
                </a:lnTo>
                <a:lnTo>
                  <a:pt x="2862351" y="336897"/>
                </a:lnTo>
                <a:lnTo>
                  <a:pt x="2840228" y="341375"/>
                </a:lnTo>
                <a:lnTo>
                  <a:pt x="56896" y="341375"/>
                </a:lnTo>
                <a:lnTo>
                  <a:pt x="34750" y="336897"/>
                </a:lnTo>
                <a:lnTo>
                  <a:pt x="16665" y="324691"/>
                </a:lnTo>
                <a:lnTo>
                  <a:pt x="4471" y="306603"/>
                </a:lnTo>
                <a:lnTo>
                  <a:pt x="0" y="284480"/>
                </a:lnTo>
                <a:lnTo>
                  <a:pt x="0" y="5689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71254" y="2277237"/>
            <a:ext cx="146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AC</a:t>
            </a:r>
            <a:r>
              <a:rPr sz="1400" b="1" spc="-10" dirty="0">
                <a:latin typeface="Arial"/>
                <a:cs typeface="Arial"/>
              </a:rPr>
              <a:t> Synchronous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49202" y="893254"/>
            <a:ext cx="6863715" cy="2976245"/>
            <a:chOff x="5049202" y="893254"/>
            <a:chExt cx="6863715" cy="2976245"/>
          </a:xfrm>
        </p:grpSpPr>
        <p:sp>
          <p:nvSpPr>
            <p:cNvPr id="15" name="object 15"/>
            <p:cNvSpPr/>
            <p:nvPr/>
          </p:nvSpPr>
          <p:spPr>
            <a:xfrm>
              <a:off x="10059161" y="3211830"/>
              <a:ext cx="1839595" cy="643255"/>
            </a:xfrm>
            <a:custGeom>
              <a:avLst/>
              <a:gdLst/>
              <a:ahLst/>
              <a:cxnLst/>
              <a:rect l="l" t="t" r="r" b="b"/>
              <a:pathLst>
                <a:path w="1839595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8" y="0"/>
                  </a:lnTo>
                  <a:lnTo>
                    <a:pt x="1732280" y="0"/>
                  </a:lnTo>
                  <a:lnTo>
                    <a:pt x="1773995" y="8425"/>
                  </a:lnTo>
                  <a:lnTo>
                    <a:pt x="1808067" y="31400"/>
                  </a:lnTo>
                  <a:lnTo>
                    <a:pt x="1831042" y="65472"/>
                  </a:lnTo>
                  <a:lnTo>
                    <a:pt x="1839468" y="107187"/>
                  </a:lnTo>
                  <a:lnTo>
                    <a:pt x="1839468" y="535940"/>
                  </a:lnTo>
                  <a:lnTo>
                    <a:pt x="1831042" y="577655"/>
                  </a:lnTo>
                  <a:lnTo>
                    <a:pt x="1808067" y="611727"/>
                  </a:lnTo>
                  <a:lnTo>
                    <a:pt x="1773995" y="634702"/>
                  </a:lnTo>
                  <a:lnTo>
                    <a:pt x="1732280" y="643128"/>
                  </a:lnTo>
                  <a:lnTo>
                    <a:pt x="107188" y="643128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40"/>
                  </a:lnTo>
                  <a:lnTo>
                    <a:pt x="0" y="107187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9202" y="893254"/>
              <a:ext cx="1019175" cy="9871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608309" y="3344113"/>
            <a:ext cx="74104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-10" dirty="0">
                <a:latin typeface="Arial"/>
                <a:cs typeface="Arial"/>
              </a:rPr>
              <a:t>Reluctance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89426" y="2573273"/>
            <a:ext cx="1758950" cy="639445"/>
          </a:xfrm>
          <a:custGeom>
            <a:avLst/>
            <a:gdLst/>
            <a:ahLst/>
            <a:cxnLst/>
            <a:rect l="l" t="t" r="r" b="b"/>
            <a:pathLst>
              <a:path w="1758950" h="639444">
                <a:moveTo>
                  <a:pt x="1758823" y="0"/>
                </a:moveTo>
                <a:lnTo>
                  <a:pt x="0" y="63893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26772" y="4524247"/>
            <a:ext cx="304165" cy="462915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135890" marR="5080" indent="-123825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Surface </a:t>
            </a:r>
            <a:r>
              <a:rPr sz="1000" spc="-25" dirty="0">
                <a:latin typeface="Arial"/>
                <a:cs typeface="Arial"/>
              </a:rPr>
              <a:t>PM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2053" y="2231898"/>
            <a:ext cx="2612390" cy="341630"/>
          </a:xfrm>
          <a:custGeom>
            <a:avLst/>
            <a:gdLst/>
            <a:ahLst/>
            <a:cxnLst/>
            <a:rect l="l" t="t" r="r" b="b"/>
            <a:pathLst>
              <a:path w="2612390" h="341630">
                <a:moveTo>
                  <a:pt x="0" y="56896"/>
                </a:moveTo>
                <a:lnTo>
                  <a:pt x="4478" y="34772"/>
                </a:lnTo>
                <a:lnTo>
                  <a:pt x="16684" y="16684"/>
                </a:lnTo>
                <a:lnTo>
                  <a:pt x="34772" y="4478"/>
                </a:lnTo>
                <a:lnTo>
                  <a:pt x="56896" y="0"/>
                </a:lnTo>
                <a:lnTo>
                  <a:pt x="2555240" y="0"/>
                </a:lnTo>
                <a:lnTo>
                  <a:pt x="2577363" y="4478"/>
                </a:lnTo>
                <a:lnTo>
                  <a:pt x="2595451" y="16684"/>
                </a:lnTo>
                <a:lnTo>
                  <a:pt x="2607657" y="34772"/>
                </a:lnTo>
                <a:lnTo>
                  <a:pt x="2612136" y="56896"/>
                </a:lnTo>
                <a:lnTo>
                  <a:pt x="2612136" y="284479"/>
                </a:lnTo>
                <a:lnTo>
                  <a:pt x="2607657" y="306603"/>
                </a:lnTo>
                <a:lnTo>
                  <a:pt x="2595451" y="324691"/>
                </a:lnTo>
                <a:lnTo>
                  <a:pt x="2577363" y="336897"/>
                </a:lnTo>
                <a:lnTo>
                  <a:pt x="2555240" y="341375"/>
                </a:lnTo>
                <a:lnTo>
                  <a:pt x="56896" y="341375"/>
                </a:lnTo>
                <a:lnTo>
                  <a:pt x="34772" y="336897"/>
                </a:lnTo>
                <a:lnTo>
                  <a:pt x="16684" y="324691"/>
                </a:lnTo>
                <a:lnTo>
                  <a:pt x="4478" y="306603"/>
                </a:lnTo>
                <a:lnTo>
                  <a:pt x="0" y="284479"/>
                </a:lnTo>
                <a:lnTo>
                  <a:pt x="0" y="5689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7198" y="2277237"/>
            <a:ext cx="1560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AC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Asynchronous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48789" y="2715005"/>
            <a:ext cx="2493645" cy="1140460"/>
          </a:xfrm>
          <a:custGeom>
            <a:avLst/>
            <a:gdLst/>
            <a:ahLst/>
            <a:cxnLst/>
            <a:rect l="l" t="t" r="r" b="b"/>
            <a:pathLst>
              <a:path w="2493645" h="1140460">
                <a:moveTo>
                  <a:pt x="1588008" y="604012"/>
                </a:moveTo>
                <a:lnTo>
                  <a:pt x="1596433" y="562296"/>
                </a:lnTo>
                <a:lnTo>
                  <a:pt x="1619408" y="528224"/>
                </a:lnTo>
                <a:lnTo>
                  <a:pt x="1653480" y="505249"/>
                </a:lnTo>
                <a:lnTo>
                  <a:pt x="1695196" y="496824"/>
                </a:lnTo>
                <a:lnTo>
                  <a:pt x="2386076" y="496824"/>
                </a:lnTo>
                <a:lnTo>
                  <a:pt x="2427791" y="505249"/>
                </a:lnTo>
                <a:lnTo>
                  <a:pt x="2461863" y="528224"/>
                </a:lnTo>
                <a:lnTo>
                  <a:pt x="2484838" y="562296"/>
                </a:lnTo>
                <a:lnTo>
                  <a:pt x="2493264" y="604012"/>
                </a:lnTo>
                <a:lnTo>
                  <a:pt x="2493264" y="1032764"/>
                </a:lnTo>
                <a:lnTo>
                  <a:pt x="2484838" y="1074479"/>
                </a:lnTo>
                <a:lnTo>
                  <a:pt x="2461863" y="1108551"/>
                </a:lnTo>
                <a:lnTo>
                  <a:pt x="2427791" y="1131526"/>
                </a:lnTo>
                <a:lnTo>
                  <a:pt x="2386076" y="1139952"/>
                </a:lnTo>
                <a:lnTo>
                  <a:pt x="1695196" y="1139952"/>
                </a:lnTo>
                <a:lnTo>
                  <a:pt x="1653480" y="1131526"/>
                </a:lnTo>
                <a:lnTo>
                  <a:pt x="1619408" y="1108551"/>
                </a:lnTo>
                <a:lnTo>
                  <a:pt x="1596433" y="1074479"/>
                </a:lnTo>
                <a:lnTo>
                  <a:pt x="1588008" y="1032764"/>
                </a:lnTo>
                <a:lnTo>
                  <a:pt x="1588008" y="604012"/>
                </a:lnTo>
                <a:close/>
              </a:path>
              <a:path w="2493645" h="1140460">
                <a:moveTo>
                  <a:pt x="0" y="56896"/>
                </a:moveTo>
                <a:lnTo>
                  <a:pt x="4478" y="34772"/>
                </a:lnTo>
                <a:lnTo>
                  <a:pt x="16684" y="16684"/>
                </a:lnTo>
                <a:lnTo>
                  <a:pt x="34772" y="4478"/>
                </a:lnTo>
                <a:lnTo>
                  <a:pt x="56896" y="0"/>
                </a:lnTo>
                <a:lnTo>
                  <a:pt x="1157732" y="0"/>
                </a:lnTo>
                <a:lnTo>
                  <a:pt x="1179855" y="4478"/>
                </a:lnTo>
                <a:lnTo>
                  <a:pt x="1197943" y="16684"/>
                </a:lnTo>
                <a:lnTo>
                  <a:pt x="1210149" y="34772"/>
                </a:lnTo>
                <a:lnTo>
                  <a:pt x="1214628" y="56896"/>
                </a:lnTo>
                <a:lnTo>
                  <a:pt x="1214628" y="284480"/>
                </a:lnTo>
                <a:lnTo>
                  <a:pt x="1210149" y="306603"/>
                </a:lnTo>
                <a:lnTo>
                  <a:pt x="1197943" y="324691"/>
                </a:lnTo>
                <a:lnTo>
                  <a:pt x="1179855" y="336897"/>
                </a:lnTo>
                <a:lnTo>
                  <a:pt x="1157732" y="341376"/>
                </a:lnTo>
                <a:lnTo>
                  <a:pt x="56896" y="341376"/>
                </a:lnTo>
                <a:lnTo>
                  <a:pt x="34772" y="336897"/>
                </a:lnTo>
                <a:lnTo>
                  <a:pt x="16684" y="324691"/>
                </a:lnTo>
                <a:lnTo>
                  <a:pt x="4478" y="306603"/>
                </a:lnTo>
                <a:lnTo>
                  <a:pt x="0" y="284480"/>
                </a:lnTo>
                <a:lnTo>
                  <a:pt x="0" y="56896"/>
                </a:lnTo>
                <a:close/>
              </a:path>
              <a:path w="2493645" h="1140460">
                <a:moveTo>
                  <a:pt x="606552" y="341376"/>
                </a:moveTo>
                <a:lnTo>
                  <a:pt x="606552" y="57569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85769" y="3430270"/>
            <a:ext cx="6057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Arial"/>
                <a:cs typeface="Arial"/>
              </a:rPr>
              <a:t>Uni-</a:t>
            </a:r>
            <a:r>
              <a:rPr sz="1100" spc="-10" dirty="0">
                <a:latin typeface="Arial"/>
                <a:cs typeface="Arial"/>
              </a:rPr>
              <a:t>polar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65497" y="3211829"/>
            <a:ext cx="1096010" cy="643255"/>
          </a:xfrm>
          <a:custGeom>
            <a:avLst/>
            <a:gdLst/>
            <a:ahLst/>
            <a:cxnLst/>
            <a:rect l="l" t="t" r="r" b="b"/>
            <a:pathLst>
              <a:path w="1096010" h="643254">
                <a:moveTo>
                  <a:pt x="0" y="107187"/>
                </a:moveTo>
                <a:lnTo>
                  <a:pt x="8425" y="65472"/>
                </a:lnTo>
                <a:lnTo>
                  <a:pt x="31400" y="31400"/>
                </a:lnTo>
                <a:lnTo>
                  <a:pt x="65472" y="8425"/>
                </a:lnTo>
                <a:lnTo>
                  <a:pt x="107187" y="0"/>
                </a:lnTo>
                <a:lnTo>
                  <a:pt x="988567" y="0"/>
                </a:lnTo>
                <a:lnTo>
                  <a:pt x="1030283" y="8425"/>
                </a:lnTo>
                <a:lnTo>
                  <a:pt x="1064355" y="31400"/>
                </a:lnTo>
                <a:lnTo>
                  <a:pt x="1087330" y="65472"/>
                </a:lnTo>
                <a:lnTo>
                  <a:pt x="1095755" y="107187"/>
                </a:lnTo>
                <a:lnTo>
                  <a:pt x="1095755" y="535940"/>
                </a:lnTo>
                <a:lnTo>
                  <a:pt x="1087330" y="577655"/>
                </a:lnTo>
                <a:lnTo>
                  <a:pt x="1064355" y="611727"/>
                </a:lnTo>
                <a:lnTo>
                  <a:pt x="1030283" y="634702"/>
                </a:lnTo>
                <a:lnTo>
                  <a:pt x="988567" y="643128"/>
                </a:lnTo>
                <a:lnTo>
                  <a:pt x="107187" y="643128"/>
                </a:lnTo>
                <a:lnTo>
                  <a:pt x="65472" y="634702"/>
                </a:lnTo>
                <a:lnTo>
                  <a:pt x="31400" y="611727"/>
                </a:lnTo>
                <a:lnTo>
                  <a:pt x="8425" y="577655"/>
                </a:lnTo>
                <a:lnTo>
                  <a:pt x="0" y="535940"/>
                </a:lnTo>
                <a:lnTo>
                  <a:pt x="0" y="10718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07484" y="3430270"/>
            <a:ext cx="81153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Arial"/>
                <a:cs typeface="Arial"/>
              </a:rPr>
              <a:t>Wound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rotor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00521" y="3291078"/>
            <a:ext cx="1096010" cy="485140"/>
          </a:xfrm>
          <a:custGeom>
            <a:avLst/>
            <a:gdLst/>
            <a:ahLst/>
            <a:cxnLst/>
            <a:rect l="l" t="t" r="r" b="b"/>
            <a:pathLst>
              <a:path w="1096009" h="485139">
                <a:moveTo>
                  <a:pt x="0" y="80772"/>
                </a:moveTo>
                <a:lnTo>
                  <a:pt x="6351" y="49345"/>
                </a:lnTo>
                <a:lnTo>
                  <a:pt x="23669" y="23669"/>
                </a:lnTo>
                <a:lnTo>
                  <a:pt x="49345" y="6351"/>
                </a:lnTo>
                <a:lnTo>
                  <a:pt x="80772" y="0"/>
                </a:lnTo>
                <a:lnTo>
                  <a:pt x="1014983" y="0"/>
                </a:lnTo>
                <a:lnTo>
                  <a:pt x="1046410" y="6351"/>
                </a:lnTo>
                <a:lnTo>
                  <a:pt x="1072086" y="23669"/>
                </a:lnTo>
                <a:lnTo>
                  <a:pt x="1089404" y="49345"/>
                </a:lnTo>
                <a:lnTo>
                  <a:pt x="1095755" y="80772"/>
                </a:lnTo>
                <a:lnTo>
                  <a:pt x="1095755" y="403860"/>
                </a:lnTo>
                <a:lnTo>
                  <a:pt x="1089404" y="435286"/>
                </a:lnTo>
                <a:lnTo>
                  <a:pt x="1072086" y="460962"/>
                </a:lnTo>
                <a:lnTo>
                  <a:pt x="1046410" y="478280"/>
                </a:lnTo>
                <a:lnTo>
                  <a:pt x="1014983" y="484632"/>
                </a:lnTo>
                <a:lnTo>
                  <a:pt x="80772" y="484632"/>
                </a:lnTo>
                <a:lnTo>
                  <a:pt x="49345" y="478280"/>
                </a:lnTo>
                <a:lnTo>
                  <a:pt x="23669" y="460962"/>
                </a:lnTo>
                <a:lnTo>
                  <a:pt x="6351" y="435286"/>
                </a:lnTo>
                <a:lnTo>
                  <a:pt x="0" y="403860"/>
                </a:lnTo>
                <a:lnTo>
                  <a:pt x="0" y="8077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66942" y="3344113"/>
            <a:ext cx="961390" cy="370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Arial"/>
                <a:cs typeface="Arial"/>
              </a:rPr>
              <a:t>Alu/Cu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squirrel</a:t>
            </a:r>
            <a:endParaRPr sz="1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cage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rotor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48789" y="2573273"/>
            <a:ext cx="9934575" cy="1972310"/>
          </a:xfrm>
          <a:custGeom>
            <a:avLst/>
            <a:gdLst/>
            <a:ahLst/>
            <a:cxnLst/>
            <a:rect l="l" t="t" r="r" b="b"/>
            <a:pathLst>
              <a:path w="9934575" h="1972310">
                <a:moveTo>
                  <a:pt x="3799713" y="0"/>
                </a:moveTo>
                <a:lnTo>
                  <a:pt x="3165348" y="638937"/>
                </a:lnTo>
              </a:path>
              <a:path w="9934575" h="1972310">
                <a:moveTo>
                  <a:pt x="3799332" y="0"/>
                </a:moveTo>
                <a:lnTo>
                  <a:pt x="4499229" y="717423"/>
                </a:lnTo>
              </a:path>
              <a:path w="9934575" h="1972310">
                <a:moveTo>
                  <a:pt x="0" y="1568195"/>
                </a:moveTo>
                <a:lnTo>
                  <a:pt x="6351" y="1536769"/>
                </a:lnTo>
                <a:lnTo>
                  <a:pt x="23669" y="1511093"/>
                </a:lnTo>
                <a:lnTo>
                  <a:pt x="49345" y="1493775"/>
                </a:lnTo>
                <a:lnTo>
                  <a:pt x="80772" y="1487424"/>
                </a:lnTo>
                <a:lnTo>
                  <a:pt x="1129284" y="1487424"/>
                </a:lnTo>
                <a:lnTo>
                  <a:pt x="1160710" y="1493775"/>
                </a:lnTo>
                <a:lnTo>
                  <a:pt x="1186386" y="1511093"/>
                </a:lnTo>
                <a:lnTo>
                  <a:pt x="1203704" y="1536769"/>
                </a:lnTo>
                <a:lnTo>
                  <a:pt x="1210056" y="1568195"/>
                </a:lnTo>
                <a:lnTo>
                  <a:pt x="1210056" y="1891283"/>
                </a:lnTo>
                <a:lnTo>
                  <a:pt x="1203704" y="1922710"/>
                </a:lnTo>
                <a:lnTo>
                  <a:pt x="1186386" y="1948386"/>
                </a:lnTo>
                <a:lnTo>
                  <a:pt x="1160710" y="1965704"/>
                </a:lnTo>
                <a:lnTo>
                  <a:pt x="1129284" y="1972056"/>
                </a:lnTo>
                <a:lnTo>
                  <a:pt x="80772" y="1972056"/>
                </a:lnTo>
                <a:lnTo>
                  <a:pt x="49345" y="1965704"/>
                </a:lnTo>
                <a:lnTo>
                  <a:pt x="23669" y="1948386"/>
                </a:lnTo>
                <a:lnTo>
                  <a:pt x="6351" y="1922710"/>
                </a:lnTo>
                <a:lnTo>
                  <a:pt x="0" y="1891283"/>
                </a:lnTo>
                <a:lnTo>
                  <a:pt x="0" y="1568195"/>
                </a:lnTo>
                <a:close/>
              </a:path>
              <a:path w="9934575" h="1972310">
                <a:moveTo>
                  <a:pt x="8252459" y="0"/>
                </a:moveTo>
                <a:lnTo>
                  <a:pt x="9229725" y="638937"/>
                </a:lnTo>
              </a:path>
              <a:path w="9934575" h="1972310">
                <a:moveTo>
                  <a:pt x="6433693" y="1664208"/>
                </a:moveTo>
                <a:lnTo>
                  <a:pt x="6428232" y="1940433"/>
                </a:lnTo>
              </a:path>
              <a:path w="9934575" h="1972310">
                <a:moveTo>
                  <a:pt x="9934321" y="1664208"/>
                </a:moveTo>
                <a:lnTo>
                  <a:pt x="9928860" y="1940433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41651" y="4114926"/>
            <a:ext cx="621665" cy="369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05" marR="5080" indent="-27940">
              <a:lnSpc>
                <a:spcPct val="102699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Universal machine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87398" y="3840670"/>
            <a:ext cx="2583815" cy="2632075"/>
            <a:chOff x="1787398" y="3840670"/>
            <a:chExt cx="2583815" cy="2632075"/>
          </a:xfrm>
        </p:grpSpPr>
        <p:sp>
          <p:nvSpPr>
            <p:cNvPr id="31" name="object 31"/>
            <p:cNvSpPr/>
            <p:nvPr/>
          </p:nvSpPr>
          <p:spPr>
            <a:xfrm>
              <a:off x="3079242" y="3854958"/>
              <a:ext cx="709295" cy="1489710"/>
            </a:xfrm>
            <a:custGeom>
              <a:avLst/>
              <a:gdLst/>
              <a:ahLst/>
              <a:cxnLst/>
              <a:rect l="l" t="t" r="r" b="b"/>
              <a:pathLst>
                <a:path w="709295" h="1489710">
                  <a:moveTo>
                    <a:pt x="709294" y="0"/>
                  </a:moveTo>
                  <a:lnTo>
                    <a:pt x="0" y="148945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3748" y="5343144"/>
              <a:ext cx="2571115" cy="1123315"/>
            </a:xfrm>
            <a:custGeom>
              <a:avLst/>
              <a:gdLst/>
              <a:ahLst/>
              <a:cxnLst/>
              <a:rect l="l" t="t" r="r" b="b"/>
              <a:pathLst>
                <a:path w="2571115" h="1123314">
                  <a:moveTo>
                    <a:pt x="2383790" y="0"/>
                  </a:moveTo>
                  <a:lnTo>
                    <a:pt x="187197" y="0"/>
                  </a:lnTo>
                  <a:lnTo>
                    <a:pt x="137436" y="6687"/>
                  </a:lnTo>
                  <a:lnTo>
                    <a:pt x="92719" y="25559"/>
                  </a:lnTo>
                  <a:lnTo>
                    <a:pt x="54832" y="54832"/>
                  </a:lnTo>
                  <a:lnTo>
                    <a:pt x="25559" y="92719"/>
                  </a:lnTo>
                  <a:lnTo>
                    <a:pt x="6687" y="137436"/>
                  </a:lnTo>
                  <a:lnTo>
                    <a:pt x="0" y="187197"/>
                  </a:lnTo>
                  <a:lnTo>
                    <a:pt x="0" y="935989"/>
                  </a:lnTo>
                  <a:lnTo>
                    <a:pt x="6687" y="985756"/>
                  </a:lnTo>
                  <a:lnTo>
                    <a:pt x="25559" y="1030474"/>
                  </a:lnTo>
                  <a:lnTo>
                    <a:pt x="54832" y="1068360"/>
                  </a:lnTo>
                  <a:lnTo>
                    <a:pt x="92719" y="1097630"/>
                  </a:lnTo>
                  <a:lnTo>
                    <a:pt x="137436" y="1116501"/>
                  </a:lnTo>
                  <a:lnTo>
                    <a:pt x="187197" y="1123187"/>
                  </a:lnTo>
                  <a:lnTo>
                    <a:pt x="2383790" y="1123187"/>
                  </a:lnTo>
                  <a:lnTo>
                    <a:pt x="2433551" y="1116501"/>
                  </a:lnTo>
                  <a:lnTo>
                    <a:pt x="2478268" y="1097630"/>
                  </a:lnTo>
                  <a:lnTo>
                    <a:pt x="2516155" y="1068360"/>
                  </a:lnTo>
                  <a:lnTo>
                    <a:pt x="2545428" y="1030474"/>
                  </a:lnTo>
                  <a:lnTo>
                    <a:pt x="2564300" y="985756"/>
                  </a:lnTo>
                  <a:lnTo>
                    <a:pt x="2570988" y="935989"/>
                  </a:lnTo>
                  <a:lnTo>
                    <a:pt x="2570988" y="187197"/>
                  </a:lnTo>
                  <a:lnTo>
                    <a:pt x="2564300" y="137436"/>
                  </a:lnTo>
                  <a:lnTo>
                    <a:pt x="2545428" y="92719"/>
                  </a:lnTo>
                  <a:lnTo>
                    <a:pt x="2516155" y="54832"/>
                  </a:lnTo>
                  <a:lnTo>
                    <a:pt x="2478268" y="25559"/>
                  </a:lnTo>
                  <a:lnTo>
                    <a:pt x="2433551" y="6687"/>
                  </a:lnTo>
                  <a:lnTo>
                    <a:pt x="238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3748" y="5343144"/>
              <a:ext cx="2571115" cy="1123315"/>
            </a:xfrm>
            <a:custGeom>
              <a:avLst/>
              <a:gdLst/>
              <a:ahLst/>
              <a:cxnLst/>
              <a:rect l="l" t="t" r="r" b="b"/>
              <a:pathLst>
                <a:path w="2571115" h="1123314">
                  <a:moveTo>
                    <a:pt x="0" y="187197"/>
                  </a:moveTo>
                  <a:lnTo>
                    <a:pt x="6687" y="137436"/>
                  </a:lnTo>
                  <a:lnTo>
                    <a:pt x="25559" y="92719"/>
                  </a:lnTo>
                  <a:lnTo>
                    <a:pt x="54832" y="54832"/>
                  </a:lnTo>
                  <a:lnTo>
                    <a:pt x="92719" y="25559"/>
                  </a:lnTo>
                  <a:lnTo>
                    <a:pt x="137436" y="6687"/>
                  </a:lnTo>
                  <a:lnTo>
                    <a:pt x="187197" y="0"/>
                  </a:lnTo>
                  <a:lnTo>
                    <a:pt x="2383790" y="0"/>
                  </a:lnTo>
                  <a:lnTo>
                    <a:pt x="2433551" y="6687"/>
                  </a:lnTo>
                  <a:lnTo>
                    <a:pt x="2478268" y="25559"/>
                  </a:lnTo>
                  <a:lnTo>
                    <a:pt x="2516155" y="54832"/>
                  </a:lnTo>
                  <a:lnTo>
                    <a:pt x="2545428" y="92719"/>
                  </a:lnTo>
                  <a:lnTo>
                    <a:pt x="2564300" y="137436"/>
                  </a:lnTo>
                  <a:lnTo>
                    <a:pt x="2570988" y="187197"/>
                  </a:lnTo>
                  <a:lnTo>
                    <a:pt x="2570988" y="935989"/>
                  </a:lnTo>
                  <a:lnTo>
                    <a:pt x="2564300" y="985756"/>
                  </a:lnTo>
                  <a:lnTo>
                    <a:pt x="2545428" y="1030474"/>
                  </a:lnTo>
                  <a:lnTo>
                    <a:pt x="2516155" y="1068360"/>
                  </a:lnTo>
                  <a:lnTo>
                    <a:pt x="2478268" y="1097630"/>
                  </a:lnTo>
                  <a:lnTo>
                    <a:pt x="2433551" y="1116501"/>
                  </a:lnTo>
                  <a:lnTo>
                    <a:pt x="2383790" y="1123187"/>
                  </a:lnTo>
                  <a:lnTo>
                    <a:pt x="187197" y="1123187"/>
                  </a:lnTo>
                  <a:lnTo>
                    <a:pt x="137436" y="1116501"/>
                  </a:lnTo>
                  <a:lnTo>
                    <a:pt x="92719" y="1097630"/>
                  </a:lnTo>
                  <a:lnTo>
                    <a:pt x="54832" y="1068360"/>
                  </a:lnTo>
                  <a:lnTo>
                    <a:pt x="25559" y="1030474"/>
                  </a:lnTo>
                  <a:lnTo>
                    <a:pt x="6687" y="985756"/>
                  </a:lnTo>
                  <a:lnTo>
                    <a:pt x="0" y="935989"/>
                  </a:lnTo>
                  <a:lnTo>
                    <a:pt x="0" y="187197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93214" y="5674563"/>
            <a:ext cx="1971675" cy="442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100"/>
              </a:lnSpc>
              <a:spcBef>
                <a:spcPts val="120"/>
              </a:spcBef>
            </a:pPr>
            <a:r>
              <a:rPr sz="950" dirty="0">
                <a:latin typeface="Arial"/>
                <a:cs typeface="Arial"/>
              </a:rPr>
              <a:t>Low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power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applications.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055"/>
              </a:lnSpc>
            </a:pPr>
            <a:r>
              <a:rPr sz="950" dirty="0">
                <a:latin typeface="Arial"/>
                <a:cs typeface="Arial"/>
              </a:rPr>
              <a:t>Vacuum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cleaner,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washing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machine,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100"/>
              </a:lnSpc>
            </a:pPr>
            <a:r>
              <a:rPr sz="950" dirty="0">
                <a:latin typeface="Arial"/>
                <a:cs typeface="Arial"/>
              </a:rPr>
              <a:t>kitchen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appliances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7950" y="3761422"/>
            <a:ext cx="2987040" cy="2694940"/>
            <a:chOff x="107950" y="3761422"/>
            <a:chExt cx="2987040" cy="2694940"/>
          </a:xfrm>
        </p:grpSpPr>
        <p:sp>
          <p:nvSpPr>
            <p:cNvPr id="36" name="object 36"/>
            <p:cNvSpPr/>
            <p:nvPr/>
          </p:nvSpPr>
          <p:spPr>
            <a:xfrm>
              <a:off x="2353817" y="3775709"/>
              <a:ext cx="727075" cy="1567815"/>
            </a:xfrm>
            <a:custGeom>
              <a:avLst/>
              <a:gdLst/>
              <a:ahLst/>
              <a:cxnLst/>
              <a:rect l="l" t="t" r="r" b="b"/>
              <a:pathLst>
                <a:path w="727075" h="1567814">
                  <a:moveTo>
                    <a:pt x="2667" y="0"/>
                  </a:moveTo>
                  <a:lnTo>
                    <a:pt x="0" y="284988"/>
                  </a:lnTo>
                </a:path>
                <a:path w="727075" h="1567814">
                  <a:moveTo>
                    <a:pt x="0" y="769619"/>
                  </a:moveTo>
                  <a:lnTo>
                    <a:pt x="726694" y="15673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300" y="5538215"/>
              <a:ext cx="1496695" cy="911860"/>
            </a:xfrm>
            <a:custGeom>
              <a:avLst/>
              <a:gdLst/>
              <a:ahLst/>
              <a:cxnLst/>
              <a:rect l="l" t="t" r="r" b="b"/>
              <a:pathLst>
                <a:path w="1496695" h="911860">
                  <a:moveTo>
                    <a:pt x="0" y="151892"/>
                  </a:moveTo>
                  <a:lnTo>
                    <a:pt x="7743" y="103883"/>
                  </a:lnTo>
                  <a:lnTo>
                    <a:pt x="29307" y="62188"/>
                  </a:lnTo>
                  <a:lnTo>
                    <a:pt x="62188" y="29307"/>
                  </a:lnTo>
                  <a:lnTo>
                    <a:pt x="103883" y="7743"/>
                  </a:lnTo>
                  <a:lnTo>
                    <a:pt x="151892" y="0"/>
                  </a:lnTo>
                  <a:lnTo>
                    <a:pt x="1344676" y="0"/>
                  </a:lnTo>
                  <a:lnTo>
                    <a:pt x="1392708" y="7743"/>
                  </a:lnTo>
                  <a:lnTo>
                    <a:pt x="1434407" y="29307"/>
                  </a:lnTo>
                  <a:lnTo>
                    <a:pt x="1467278" y="62188"/>
                  </a:lnTo>
                  <a:lnTo>
                    <a:pt x="1488830" y="103883"/>
                  </a:lnTo>
                  <a:lnTo>
                    <a:pt x="1496568" y="151892"/>
                  </a:lnTo>
                  <a:lnTo>
                    <a:pt x="1496568" y="759460"/>
                  </a:lnTo>
                  <a:lnTo>
                    <a:pt x="1488830" y="807468"/>
                  </a:lnTo>
                  <a:lnTo>
                    <a:pt x="1467278" y="849163"/>
                  </a:lnTo>
                  <a:lnTo>
                    <a:pt x="1434407" y="882044"/>
                  </a:lnTo>
                  <a:lnTo>
                    <a:pt x="1392708" y="903608"/>
                  </a:lnTo>
                  <a:lnTo>
                    <a:pt x="1344676" y="911352"/>
                  </a:lnTo>
                  <a:lnTo>
                    <a:pt x="151892" y="911352"/>
                  </a:lnTo>
                  <a:lnTo>
                    <a:pt x="103883" y="903608"/>
                  </a:lnTo>
                  <a:lnTo>
                    <a:pt x="62188" y="882044"/>
                  </a:lnTo>
                  <a:lnTo>
                    <a:pt x="29307" y="849163"/>
                  </a:lnTo>
                  <a:lnTo>
                    <a:pt x="7743" y="807468"/>
                  </a:lnTo>
                  <a:lnTo>
                    <a:pt x="0" y="759460"/>
                  </a:lnTo>
                  <a:lnTo>
                    <a:pt x="0" y="15189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31393" y="5763564"/>
            <a:ext cx="86360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ts val="1060"/>
              </a:lnSpc>
              <a:spcBef>
                <a:spcPts val="220"/>
              </a:spcBef>
            </a:pPr>
            <a:r>
              <a:rPr sz="950" dirty="0">
                <a:latin typeface="Arial"/>
                <a:cs typeface="Arial"/>
              </a:rPr>
              <a:t>Legacy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traction applications, </a:t>
            </a:r>
            <a:r>
              <a:rPr sz="950" spc="-20" dirty="0">
                <a:latin typeface="Arial"/>
                <a:cs typeface="Arial"/>
              </a:rPr>
              <a:t>toys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49058" y="3761422"/>
            <a:ext cx="4819015" cy="1791970"/>
            <a:chOff x="849058" y="3761422"/>
            <a:chExt cx="4819015" cy="1791970"/>
          </a:xfrm>
        </p:grpSpPr>
        <p:sp>
          <p:nvSpPr>
            <p:cNvPr id="40" name="object 40"/>
            <p:cNvSpPr/>
            <p:nvPr/>
          </p:nvSpPr>
          <p:spPr>
            <a:xfrm>
              <a:off x="863346" y="3775709"/>
              <a:ext cx="3175" cy="1763395"/>
            </a:xfrm>
            <a:custGeom>
              <a:avLst/>
              <a:gdLst/>
              <a:ahLst/>
              <a:cxnLst/>
              <a:rect l="l" t="t" r="r" b="b"/>
              <a:pathLst>
                <a:path w="3175" h="1763395">
                  <a:moveTo>
                    <a:pt x="2628" y="0"/>
                  </a:moveTo>
                  <a:lnTo>
                    <a:pt x="0" y="176339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65092" y="4021835"/>
              <a:ext cx="1496695" cy="546100"/>
            </a:xfrm>
            <a:custGeom>
              <a:avLst/>
              <a:gdLst/>
              <a:ahLst/>
              <a:cxnLst/>
              <a:rect l="l" t="t" r="r" b="b"/>
              <a:pathLst>
                <a:path w="1496695" h="546100">
                  <a:moveTo>
                    <a:pt x="0" y="90931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lnTo>
                    <a:pt x="1405636" y="0"/>
                  </a:lnTo>
                  <a:lnTo>
                    <a:pt x="1441007" y="7153"/>
                  </a:lnTo>
                  <a:lnTo>
                    <a:pt x="1469913" y="26654"/>
                  </a:lnTo>
                  <a:lnTo>
                    <a:pt x="1489414" y="55560"/>
                  </a:lnTo>
                  <a:lnTo>
                    <a:pt x="1496568" y="90931"/>
                  </a:lnTo>
                  <a:lnTo>
                    <a:pt x="1496568" y="454659"/>
                  </a:lnTo>
                  <a:lnTo>
                    <a:pt x="1489414" y="490031"/>
                  </a:lnTo>
                  <a:lnTo>
                    <a:pt x="1469913" y="518937"/>
                  </a:lnTo>
                  <a:lnTo>
                    <a:pt x="1441007" y="538438"/>
                  </a:lnTo>
                  <a:lnTo>
                    <a:pt x="1405636" y="545591"/>
                  </a:lnTo>
                  <a:lnTo>
                    <a:pt x="90932" y="545591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59"/>
                  </a:lnTo>
                  <a:lnTo>
                    <a:pt x="0" y="90931"/>
                  </a:lnTo>
                  <a:close/>
                </a:path>
              </a:pathLst>
            </a:custGeom>
            <a:ln w="126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580382" y="4118609"/>
            <a:ext cx="666115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7780">
              <a:lnSpc>
                <a:spcPts val="1130"/>
              </a:lnSpc>
              <a:spcBef>
                <a:spcPts val="250"/>
              </a:spcBef>
            </a:pPr>
            <a:r>
              <a:rPr sz="1050" dirty="0">
                <a:latin typeface="Arial"/>
                <a:cs typeface="Arial"/>
              </a:rPr>
              <a:t>Large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grid </a:t>
            </a:r>
            <a:r>
              <a:rPr sz="1050" spc="-10" dirty="0">
                <a:latin typeface="Arial"/>
                <a:cs typeface="Arial"/>
              </a:rPr>
              <a:t>generators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899850" y="3761422"/>
            <a:ext cx="5759450" cy="2698115"/>
            <a:chOff x="4899850" y="3761422"/>
            <a:chExt cx="5759450" cy="2698115"/>
          </a:xfrm>
        </p:grpSpPr>
        <p:sp>
          <p:nvSpPr>
            <p:cNvPr id="44" name="object 44"/>
            <p:cNvSpPr/>
            <p:nvPr/>
          </p:nvSpPr>
          <p:spPr>
            <a:xfrm>
              <a:off x="4914138" y="3775709"/>
              <a:ext cx="1334135" cy="1703070"/>
            </a:xfrm>
            <a:custGeom>
              <a:avLst/>
              <a:gdLst/>
              <a:ahLst/>
              <a:cxnLst/>
              <a:rect l="l" t="t" r="r" b="b"/>
              <a:pathLst>
                <a:path w="1334135" h="1703070">
                  <a:moveTo>
                    <a:pt x="0" y="79247"/>
                  </a:moveTo>
                  <a:lnTo>
                    <a:pt x="0" y="247014"/>
                  </a:lnTo>
                </a:path>
                <a:path w="1334135" h="1703070">
                  <a:moveTo>
                    <a:pt x="1333627" y="0"/>
                  </a:moveTo>
                  <a:lnTo>
                    <a:pt x="365760" y="170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56191" y="5481827"/>
              <a:ext cx="1496695" cy="970915"/>
            </a:xfrm>
            <a:custGeom>
              <a:avLst/>
              <a:gdLst/>
              <a:ahLst/>
              <a:cxnLst/>
              <a:rect l="l" t="t" r="r" b="b"/>
              <a:pathLst>
                <a:path w="1496695" h="970914">
                  <a:moveTo>
                    <a:pt x="0" y="161798"/>
                  </a:moveTo>
                  <a:lnTo>
                    <a:pt x="5776" y="118768"/>
                  </a:lnTo>
                  <a:lnTo>
                    <a:pt x="22079" y="80113"/>
                  </a:lnTo>
                  <a:lnTo>
                    <a:pt x="47371" y="47371"/>
                  </a:lnTo>
                  <a:lnTo>
                    <a:pt x="80113" y="22079"/>
                  </a:lnTo>
                  <a:lnTo>
                    <a:pt x="118768" y="5776"/>
                  </a:lnTo>
                  <a:lnTo>
                    <a:pt x="161798" y="0"/>
                  </a:lnTo>
                  <a:lnTo>
                    <a:pt x="1334769" y="0"/>
                  </a:lnTo>
                  <a:lnTo>
                    <a:pt x="1377799" y="5776"/>
                  </a:lnTo>
                  <a:lnTo>
                    <a:pt x="1416454" y="22079"/>
                  </a:lnTo>
                  <a:lnTo>
                    <a:pt x="1449196" y="47371"/>
                  </a:lnTo>
                  <a:lnTo>
                    <a:pt x="1474488" y="80113"/>
                  </a:lnTo>
                  <a:lnTo>
                    <a:pt x="1490791" y="118768"/>
                  </a:lnTo>
                  <a:lnTo>
                    <a:pt x="1496567" y="161798"/>
                  </a:lnTo>
                  <a:lnTo>
                    <a:pt x="1496567" y="808990"/>
                  </a:lnTo>
                  <a:lnTo>
                    <a:pt x="1490791" y="852001"/>
                  </a:lnTo>
                  <a:lnTo>
                    <a:pt x="1474488" y="890651"/>
                  </a:lnTo>
                  <a:lnTo>
                    <a:pt x="1449196" y="923397"/>
                  </a:lnTo>
                  <a:lnTo>
                    <a:pt x="1416454" y="948697"/>
                  </a:lnTo>
                  <a:lnTo>
                    <a:pt x="1377799" y="965008"/>
                  </a:lnTo>
                  <a:lnTo>
                    <a:pt x="1334769" y="970788"/>
                  </a:lnTo>
                  <a:lnTo>
                    <a:pt x="161798" y="970788"/>
                  </a:lnTo>
                  <a:lnTo>
                    <a:pt x="118768" y="965008"/>
                  </a:lnTo>
                  <a:lnTo>
                    <a:pt x="80113" y="948697"/>
                  </a:lnTo>
                  <a:lnTo>
                    <a:pt x="47371" y="923397"/>
                  </a:lnTo>
                  <a:lnTo>
                    <a:pt x="22079" y="890651"/>
                  </a:lnTo>
                  <a:lnTo>
                    <a:pt x="5776" y="852001"/>
                  </a:lnTo>
                  <a:lnTo>
                    <a:pt x="0" y="808990"/>
                  </a:lnTo>
                  <a:lnTo>
                    <a:pt x="0" y="161798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339632" y="4524248"/>
            <a:ext cx="282129" cy="442596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24765" marR="5080" indent="-12700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Doubly salient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32456" y="4451350"/>
            <a:ext cx="304800" cy="6089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8895">
              <a:lnSpc>
                <a:spcPts val="1140"/>
              </a:lnSpc>
            </a:pPr>
            <a:r>
              <a:rPr sz="1000" spc="-10" dirty="0">
                <a:latin typeface="Arial"/>
                <a:cs typeface="Arial"/>
              </a:rPr>
              <a:t>Switched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0"/>
              </a:lnSpc>
            </a:pPr>
            <a:r>
              <a:rPr sz="1000" spc="-10" dirty="0">
                <a:latin typeface="Arial"/>
                <a:cs typeface="Arial"/>
              </a:rPr>
              <a:t>reluctance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23948" y="4451350"/>
            <a:ext cx="304165" cy="608965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12700" marR="5080" indent="100330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Synch. reluctance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10769" y="4559299"/>
            <a:ext cx="304165" cy="354331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73660" marR="5080" indent="-60960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Inset </a:t>
            </a:r>
            <a:r>
              <a:rPr sz="1000" spc="-25" dirty="0">
                <a:latin typeface="Arial"/>
                <a:cs typeface="Arial"/>
              </a:rPr>
              <a:t>PM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37249" y="4492627"/>
            <a:ext cx="282129" cy="462914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132715" marR="5080" indent="-120650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Interior </a:t>
            </a:r>
            <a:r>
              <a:rPr sz="1000" spc="-25" dirty="0">
                <a:latin typeface="Arial"/>
                <a:cs typeface="Arial"/>
              </a:rPr>
              <a:t>PM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691680" y="4496690"/>
            <a:ext cx="282129" cy="462914"/>
          </a:xfrm>
          <a:prstGeom prst="rect">
            <a:avLst/>
          </a:prstGeom>
        </p:spPr>
        <p:txBody>
          <a:bodyPr vert="vert" wrap="square" lIns="0" tIns="17145" rIns="0" bIns="0" rtlCol="0">
            <a:spAutoFit/>
          </a:bodyPr>
          <a:lstStyle/>
          <a:p>
            <a:pPr marL="24765" marR="5080" indent="-12700">
              <a:lnSpc>
                <a:spcPts val="1080"/>
              </a:lnSpc>
              <a:spcBef>
                <a:spcPts val="135"/>
              </a:spcBef>
            </a:pPr>
            <a:r>
              <a:rPr sz="1000" spc="-10" dirty="0">
                <a:latin typeface="Arial"/>
                <a:cs typeface="Arial"/>
              </a:rPr>
              <a:t>PM/rel hybrid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27895" y="5792520"/>
            <a:ext cx="1154430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8260">
              <a:lnSpc>
                <a:spcPts val="1130"/>
              </a:lnSpc>
              <a:spcBef>
                <a:spcPts val="250"/>
              </a:spcBef>
            </a:pPr>
            <a:r>
              <a:rPr sz="1050" dirty="0">
                <a:latin typeface="Arial"/>
                <a:cs typeface="Arial"/>
              </a:rPr>
              <a:t>Most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automotive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traction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595" y="5486400"/>
            <a:ext cx="1211580" cy="963294"/>
          </a:xfrm>
          <a:custGeom>
            <a:avLst/>
            <a:gdLst/>
            <a:ahLst/>
            <a:cxnLst/>
            <a:rect l="l" t="t" r="r" b="b"/>
            <a:pathLst>
              <a:path w="1211579" h="963295">
                <a:moveTo>
                  <a:pt x="0" y="160528"/>
                </a:moveTo>
                <a:lnTo>
                  <a:pt x="8184" y="109793"/>
                </a:lnTo>
                <a:lnTo>
                  <a:pt x="30975" y="65727"/>
                </a:lnTo>
                <a:lnTo>
                  <a:pt x="65727" y="30975"/>
                </a:lnTo>
                <a:lnTo>
                  <a:pt x="109793" y="8184"/>
                </a:lnTo>
                <a:lnTo>
                  <a:pt x="160527" y="0"/>
                </a:lnTo>
                <a:lnTo>
                  <a:pt x="1051052" y="0"/>
                </a:lnTo>
                <a:lnTo>
                  <a:pt x="1101786" y="8184"/>
                </a:lnTo>
                <a:lnTo>
                  <a:pt x="1145852" y="30975"/>
                </a:lnTo>
                <a:lnTo>
                  <a:pt x="1180604" y="65727"/>
                </a:lnTo>
                <a:lnTo>
                  <a:pt x="1203395" y="109793"/>
                </a:lnTo>
                <a:lnTo>
                  <a:pt x="1211579" y="160528"/>
                </a:lnTo>
                <a:lnTo>
                  <a:pt x="1211579" y="802640"/>
                </a:lnTo>
                <a:lnTo>
                  <a:pt x="1203395" y="853379"/>
                </a:lnTo>
                <a:lnTo>
                  <a:pt x="1180604" y="897446"/>
                </a:lnTo>
                <a:lnTo>
                  <a:pt x="1145852" y="932195"/>
                </a:lnTo>
                <a:lnTo>
                  <a:pt x="1101786" y="954984"/>
                </a:lnTo>
                <a:lnTo>
                  <a:pt x="1051052" y="963168"/>
                </a:lnTo>
                <a:lnTo>
                  <a:pt x="160527" y="963168"/>
                </a:lnTo>
                <a:lnTo>
                  <a:pt x="109793" y="954984"/>
                </a:lnTo>
                <a:lnTo>
                  <a:pt x="65727" y="932195"/>
                </a:lnTo>
                <a:lnTo>
                  <a:pt x="30975" y="897446"/>
                </a:lnTo>
                <a:lnTo>
                  <a:pt x="8184" y="853379"/>
                </a:lnTo>
                <a:lnTo>
                  <a:pt x="0" y="802640"/>
                </a:lnTo>
                <a:lnTo>
                  <a:pt x="0" y="160528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894446" y="5792520"/>
            <a:ext cx="1059815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13055" marR="5080" indent="-300990">
              <a:lnSpc>
                <a:spcPts val="1130"/>
              </a:lnSpc>
              <a:spcBef>
                <a:spcPts val="250"/>
              </a:spcBef>
            </a:pPr>
            <a:r>
              <a:rPr sz="1050" dirty="0">
                <a:latin typeface="Arial"/>
                <a:cs typeface="Arial"/>
              </a:rPr>
              <a:t>Most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hybrids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618741" y="1864105"/>
            <a:ext cx="8395335" cy="3585845"/>
            <a:chOff x="1618741" y="1864105"/>
            <a:chExt cx="8395335" cy="3585845"/>
          </a:xfrm>
        </p:grpSpPr>
        <p:sp>
          <p:nvSpPr>
            <p:cNvPr id="56" name="object 56"/>
            <p:cNvSpPr/>
            <p:nvPr/>
          </p:nvSpPr>
          <p:spPr>
            <a:xfrm>
              <a:off x="1631441" y="1876805"/>
              <a:ext cx="8364220" cy="3560445"/>
            </a:xfrm>
            <a:custGeom>
              <a:avLst/>
              <a:gdLst/>
              <a:ahLst/>
              <a:cxnLst/>
              <a:rect l="l" t="t" r="r" b="b"/>
              <a:pathLst>
                <a:path w="8364220" h="3560445">
                  <a:moveTo>
                    <a:pt x="8363711" y="3176016"/>
                  </a:moveTo>
                  <a:lnTo>
                    <a:pt x="8358584" y="3229992"/>
                  </a:lnTo>
                  <a:lnTo>
                    <a:pt x="8344598" y="3274075"/>
                  </a:lnTo>
                  <a:lnTo>
                    <a:pt x="8323849" y="3303799"/>
                  </a:lnTo>
                  <a:lnTo>
                    <a:pt x="8298433" y="3314700"/>
                  </a:lnTo>
                  <a:lnTo>
                    <a:pt x="6898385" y="3314700"/>
                  </a:lnTo>
                  <a:lnTo>
                    <a:pt x="6872950" y="3325600"/>
                  </a:lnTo>
                  <a:lnTo>
                    <a:pt x="6852158" y="3355324"/>
                  </a:lnTo>
                  <a:lnTo>
                    <a:pt x="6838128" y="3399407"/>
                  </a:lnTo>
                  <a:lnTo>
                    <a:pt x="6832981" y="3453384"/>
                  </a:lnTo>
                  <a:lnTo>
                    <a:pt x="6827853" y="3399407"/>
                  </a:lnTo>
                  <a:lnTo>
                    <a:pt x="6813867" y="3355324"/>
                  </a:lnTo>
                  <a:lnTo>
                    <a:pt x="6793118" y="3325600"/>
                  </a:lnTo>
                  <a:lnTo>
                    <a:pt x="6767703" y="3314700"/>
                  </a:lnTo>
                  <a:lnTo>
                    <a:pt x="6610858" y="3314700"/>
                  </a:lnTo>
                  <a:lnTo>
                    <a:pt x="6585442" y="3303799"/>
                  </a:lnTo>
                  <a:lnTo>
                    <a:pt x="6564693" y="3274075"/>
                  </a:lnTo>
                  <a:lnTo>
                    <a:pt x="6550707" y="3229992"/>
                  </a:lnTo>
                  <a:lnTo>
                    <a:pt x="6545580" y="3176016"/>
                  </a:lnTo>
                </a:path>
                <a:path w="8364220" h="3560445">
                  <a:moveTo>
                    <a:pt x="8363711" y="3380232"/>
                  </a:moveTo>
                  <a:lnTo>
                    <a:pt x="8359586" y="3415230"/>
                  </a:lnTo>
                  <a:lnTo>
                    <a:pt x="8348329" y="3443811"/>
                  </a:lnTo>
                  <a:lnTo>
                    <a:pt x="8331618" y="3463081"/>
                  </a:lnTo>
                  <a:lnTo>
                    <a:pt x="8311133" y="3470148"/>
                  </a:lnTo>
                  <a:lnTo>
                    <a:pt x="8136635" y="3470148"/>
                  </a:lnTo>
                  <a:lnTo>
                    <a:pt x="8116151" y="3477214"/>
                  </a:lnTo>
                  <a:lnTo>
                    <a:pt x="8099440" y="3496484"/>
                  </a:lnTo>
                  <a:lnTo>
                    <a:pt x="8088183" y="3525065"/>
                  </a:lnTo>
                  <a:lnTo>
                    <a:pt x="8084058" y="3560064"/>
                  </a:lnTo>
                  <a:lnTo>
                    <a:pt x="8079912" y="3525065"/>
                  </a:lnTo>
                  <a:lnTo>
                    <a:pt x="8068611" y="3496484"/>
                  </a:lnTo>
                  <a:lnTo>
                    <a:pt x="8051857" y="3477214"/>
                  </a:lnTo>
                  <a:lnTo>
                    <a:pt x="8031353" y="3470148"/>
                  </a:lnTo>
                  <a:lnTo>
                    <a:pt x="7610093" y="3470148"/>
                  </a:lnTo>
                  <a:lnTo>
                    <a:pt x="7589609" y="3463081"/>
                  </a:lnTo>
                  <a:lnTo>
                    <a:pt x="7572898" y="3443811"/>
                  </a:lnTo>
                  <a:lnTo>
                    <a:pt x="7561641" y="3415230"/>
                  </a:lnTo>
                  <a:lnTo>
                    <a:pt x="7557515" y="3380232"/>
                  </a:lnTo>
                </a:path>
                <a:path w="8364220" h="3560445">
                  <a:moveTo>
                    <a:pt x="4408805" y="0"/>
                  </a:moveTo>
                  <a:lnTo>
                    <a:pt x="0" y="0"/>
                  </a:lnTo>
                  <a:lnTo>
                    <a:pt x="0" y="3474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48121" y="1878329"/>
              <a:ext cx="4453255" cy="354330"/>
            </a:xfrm>
            <a:custGeom>
              <a:avLst/>
              <a:gdLst/>
              <a:ahLst/>
              <a:cxnLst/>
              <a:rect l="l" t="t" r="r" b="b"/>
              <a:pathLst>
                <a:path w="4453255" h="354330">
                  <a:moveTo>
                    <a:pt x="0" y="353695"/>
                  </a:moveTo>
                  <a:lnTo>
                    <a:pt x="0" y="179197"/>
                  </a:lnTo>
                  <a:lnTo>
                    <a:pt x="6350" y="179197"/>
                  </a:lnTo>
                  <a:lnTo>
                    <a:pt x="6350" y="4572"/>
                  </a:lnTo>
                </a:path>
                <a:path w="4453255" h="354330">
                  <a:moveTo>
                    <a:pt x="4453001" y="353822"/>
                  </a:moveTo>
                  <a:lnTo>
                    <a:pt x="44530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33794" y="4563617"/>
              <a:ext cx="1097280" cy="388620"/>
            </a:xfrm>
            <a:custGeom>
              <a:avLst/>
              <a:gdLst/>
              <a:ahLst/>
              <a:cxnLst/>
              <a:rect l="l" t="t" r="r" b="b"/>
              <a:pathLst>
                <a:path w="1097279" h="388620">
                  <a:moveTo>
                    <a:pt x="0" y="64769"/>
                  </a:moveTo>
                  <a:lnTo>
                    <a:pt x="5083" y="39540"/>
                  </a:lnTo>
                  <a:lnTo>
                    <a:pt x="18954" y="18954"/>
                  </a:lnTo>
                  <a:lnTo>
                    <a:pt x="39540" y="5083"/>
                  </a:lnTo>
                  <a:lnTo>
                    <a:pt x="64770" y="0"/>
                  </a:lnTo>
                  <a:lnTo>
                    <a:pt x="1032509" y="0"/>
                  </a:lnTo>
                  <a:lnTo>
                    <a:pt x="1057739" y="5083"/>
                  </a:lnTo>
                  <a:lnTo>
                    <a:pt x="1078325" y="18954"/>
                  </a:lnTo>
                  <a:lnTo>
                    <a:pt x="1092196" y="39540"/>
                  </a:lnTo>
                  <a:lnTo>
                    <a:pt x="1097279" y="64769"/>
                  </a:lnTo>
                  <a:lnTo>
                    <a:pt x="1097279" y="323849"/>
                  </a:lnTo>
                  <a:lnTo>
                    <a:pt x="1092196" y="349079"/>
                  </a:lnTo>
                  <a:lnTo>
                    <a:pt x="1078325" y="369665"/>
                  </a:lnTo>
                  <a:lnTo>
                    <a:pt x="1057739" y="383536"/>
                  </a:lnTo>
                  <a:lnTo>
                    <a:pt x="1032509" y="388619"/>
                  </a:lnTo>
                  <a:lnTo>
                    <a:pt x="64770" y="388619"/>
                  </a:lnTo>
                  <a:lnTo>
                    <a:pt x="39540" y="383536"/>
                  </a:lnTo>
                  <a:lnTo>
                    <a:pt x="18954" y="369665"/>
                  </a:lnTo>
                  <a:lnTo>
                    <a:pt x="5083" y="349079"/>
                  </a:lnTo>
                  <a:lnTo>
                    <a:pt x="0" y="323849"/>
                  </a:lnTo>
                  <a:lnTo>
                    <a:pt x="0" y="6476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078471" y="4655946"/>
            <a:ext cx="4083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BLDC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524502" y="5470905"/>
            <a:ext cx="1509395" cy="985519"/>
            <a:chOff x="4524502" y="5470905"/>
            <a:chExt cx="1509395" cy="985519"/>
          </a:xfrm>
        </p:grpSpPr>
        <p:sp>
          <p:nvSpPr>
            <p:cNvPr id="61" name="object 61"/>
            <p:cNvSpPr/>
            <p:nvPr/>
          </p:nvSpPr>
          <p:spPr>
            <a:xfrm>
              <a:off x="4530852" y="5477255"/>
              <a:ext cx="1496695" cy="972819"/>
            </a:xfrm>
            <a:custGeom>
              <a:avLst/>
              <a:gdLst/>
              <a:ahLst/>
              <a:cxnLst/>
              <a:rect l="l" t="t" r="r" b="b"/>
              <a:pathLst>
                <a:path w="1496695" h="972820">
                  <a:moveTo>
                    <a:pt x="1334515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2"/>
                  </a:lnTo>
                  <a:lnTo>
                    <a:pt x="0" y="810260"/>
                  </a:lnTo>
                  <a:lnTo>
                    <a:pt x="5786" y="853339"/>
                  </a:lnTo>
                  <a:lnTo>
                    <a:pt x="22116" y="892049"/>
                  </a:lnTo>
                  <a:lnTo>
                    <a:pt x="47450" y="924847"/>
                  </a:lnTo>
                  <a:lnTo>
                    <a:pt x="80245" y="950186"/>
                  </a:lnTo>
                  <a:lnTo>
                    <a:pt x="118959" y="966523"/>
                  </a:lnTo>
                  <a:lnTo>
                    <a:pt x="162051" y="972312"/>
                  </a:lnTo>
                  <a:lnTo>
                    <a:pt x="1334515" y="972312"/>
                  </a:lnTo>
                  <a:lnTo>
                    <a:pt x="1377608" y="966523"/>
                  </a:lnTo>
                  <a:lnTo>
                    <a:pt x="1416322" y="950186"/>
                  </a:lnTo>
                  <a:lnTo>
                    <a:pt x="1449117" y="924847"/>
                  </a:lnTo>
                  <a:lnTo>
                    <a:pt x="1474451" y="892049"/>
                  </a:lnTo>
                  <a:lnTo>
                    <a:pt x="1490781" y="853339"/>
                  </a:lnTo>
                  <a:lnTo>
                    <a:pt x="1496568" y="810260"/>
                  </a:lnTo>
                  <a:lnTo>
                    <a:pt x="1496568" y="162052"/>
                  </a:lnTo>
                  <a:lnTo>
                    <a:pt x="1490781" y="118959"/>
                  </a:lnTo>
                  <a:lnTo>
                    <a:pt x="1474451" y="80245"/>
                  </a:lnTo>
                  <a:lnTo>
                    <a:pt x="1449117" y="47450"/>
                  </a:lnTo>
                  <a:lnTo>
                    <a:pt x="1416322" y="22116"/>
                  </a:lnTo>
                  <a:lnTo>
                    <a:pt x="1377608" y="5786"/>
                  </a:lnTo>
                  <a:lnTo>
                    <a:pt x="13345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30852" y="5477255"/>
              <a:ext cx="1496695" cy="972819"/>
            </a:xfrm>
            <a:custGeom>
              <a:avLst/>
              <a:gdLst/>
              <a:ahLst/>
              <a:cxnLst/>
              <a:rect l="l" t="t" r="r" b="b"/>
              <a:pathLst>
                <a:path w="1496695" h="972820">
                  <a:moveTo>
                    <a:pt x="0" y="162052"/>
                  </a:move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1334515" y="0"/>
                  </a:lnTo>
                  <a:lnTo>
                    <a:pt x="1377608" y="5786"/>
                  </a:lnTo>
                  <a:lnTo>
                    <a:pt x="1416322" y="22116"/>
                  </a:lnTo>
                  <a:lnTo>
                    <a:pt x="1449117" y="47450"/>
                  </a:lnTo>
                  <a:lnTo>
                    <a:pt x="1474451" y="80245"/>
                  </a:lnTo>
                  <a:lnTo>
                    <a:pt x="1490781" y="118959"/>
                  </a:lnTo>
                  <a:lnTo>
                    <a:pt x="1496568" y="162052"/>
                  </a:lnTo>
                  <a:lnTo>
                    <a:pt x="1496568" y="810260"/>
                  </a:lnTo>
                  <a:lnTo>
                    <a:pt x="1490781" y="853339"/>
                  </a:lnTo>
                  <a:lnTo>
                    <a:pt x="1474451" y="892049"/>
                  </a:lnTo>
                  <a:lnTo>
                    <a:pt x="1449117" y="924847"/>
                  </a:lnTo>
                  <a:lnTo>
                    <a:pt x="1416322" y="950186"/>
                  </a:lnTo>
                  <a:lnTo>
                    <a:pt x="1377608" y="966523"/>
                  </a:lnTo>
                  <a:lnTo>
                    <a:pt x="1334515" y="972312"/>
                  </a:lnTo>
                  <a:lnTo>
                    <a:pt x="162051" y="972312"/>
                  </a:lnTo>
                  <a:lnTo>
                    <a:pt x="118959" y="966523"/>
                  </a:lnTo>
                  <a:lnTo>
                    <a:pt x="80245" y="950186"/>
                  </a:lnTo>
                  <a:lnTo>
                    <a:pt x="47450" y="924847"/>
                  </a:lnTo>
                  <a:lnTo>
                    <a:pt x="22116" y="892049"/>
                  </a:lnTo>
                  <a:lnTo>
                    <a:pt x="5786" y="853339"/>
                  </a:lnTo>
                  <a:lnTo>
                    <a:pt x="0" y="810260"/>
                  </a:lnTo>
                  <a:lnTo>
                    <a:pt x="0" y="16205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808982" y="5788253"/>
            <a:ext cx="941705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36195">
              <a:lnSpc>
                <a:spcPts val="1130"/>
              </a:lnSpc>
              <a:spcBef>
                <a:spcPts val="250"/>
              </a:spcBef>
            </a:pPr>
            <a:r>
              <a:rPr sz="1050" dirty="0">
                <a:latin typeface="Arial"/>
                <a:cs typeface="Arial"/>
              </a:rPr>
              <a:t>Most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common </a:t>
            </a:r>
            <a:r>
              <a:rPr sz="1050" dirty="0">
                <a:latin typeface="Arial"/>
                <a:cs typeface="Arial"/>
              </a:rPr>
              <a:t>industrial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motor</a:t>
            </a:r>
            <a:endParaRPr sz="10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175247" y="5690615"/>
            <a:ext cx="1417320" cy="759460"/>
          </a:xfrm>
          <a:custGeom>
            <a:avLst/>
            <a:gdLst/>
            <a:ahLst/>
            <a:cxnLst/>
            <a:rect l="l" t="t" r="r" b="b"/>
            <a:pathLst>
              <a:path w="1417320" h="759460">
                <a:moveTo>
                  <a:pt x="0" y="126492"/>
                </a:moveTo>
                <a:lnTo>
                  <a:pt x="9941" y="77254"/>
                </a:lnTo>
                <a:lnTo>
                  <a:pt x="37052" y="37047"/>
                </a:lnTo>
                <a:lnTo>
                  <a:pt x="77259" y="9939"/>
                </a:lnTo>
                <a:lnTo>
                  <a:pt x="126491" y="0"/>
                </a:lnTo>
                <a:lnTo>
                  <a:pt x="1290827" y="0"/>
                </a:lnTo>
                <a:lnTo>
                  <a:pt x="1340060" y="9939"/>
                </a:lnTo>
                <a:lnTo>
                  <a:pt x="1380267" y="37047"/>
                </a:lnTo>
                <a:lnTo>
                  <a:pt x="1407378" y="77254"/>
                </a:lnTo>
                <a:lnTo>
                  <a:pt x="1417320" y="126492"/>
                </a:lnTo>
                <a:lnTo>
                  <a:pt x="1417320" y="632460"/>
                </a:lnTo>
                <a:lnTo>
                  <a:pt x="1407378" y="681697"/>
                </a:lnTo>
                <a:lnTo>
                  <a:pt x="1380267" y="721904"/>
                </a:lnTo>
                <a:lnTo>
                  <a:pt x="1340060" y="749012"/>
                </a:lnTo>
                <a:lnTo>
                  <a:pt x="1290827" y="758952"/>
                </a:lnTo>
                <a:lnTo>
                  <a:pt x="126491" y="758952"/>
                </a:lnTo>
                <a:lnTo>
                  <a:pt x="77259" y="749012"/>
                </a:lnTo>
                <a:lnTo>
                  <a:pt x="37052" y="721904"/>
                </a:lnTo>
                <a:lnTo>
                  <a:pt x="9941" y="681697"/>
                </a:lnTo>
                <a:lnTo>
                  <a:pt x="0" y="632460"/>
                </a:lnTo>
                <a:lnTo>
                  <a:pt x="0" y="126492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265926" y="5894628"/>
            <a:ext cx="1236980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98145" marR="5080" indent="-386080">
              <a:lnSpc>
                <a:spcPts val="1130"/>
              </a:lnSpc>
              <a:spcBef>
                <a:spcPts val="250"/>
              </a:spcBef>
            </a:pPr>
            <a:r>
              <a:rPr sz="1050" dirty="0">
                <a:latin typeface="Arial"/>
                <a:cs typeface="Arial"/>
              </a:rPr>
              <a:t>Good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for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automotive traction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4030" y="2700718"/>
            <a:ext cx="6654800" cy="3004820"/>
            <a:chOff x="244030" y="2700718"/>
            <a:chExt cx="6654800" cy="3004820"/>
          </a:xfrm>
        </p:grpSpPr>
        <p:sp>
          <p:nvSpPr>
            <p:cNvPr id="67" name="object 67"/>
            <p:cNvSpPr/>
            <p:nvPr/>
          </p:nvSpPr>
          <p:spPr>
            <a:xfrm>
              <a:off x="6247638" y="3775709"/>
              <a:ext cx="636905" cy="1915795"/>
            </a:xfrm>
            <a:custGeom>
              <a:avLst/>
              <a:gdLst/>
              <a:ahLst/>
              <a:cxnLst/>
              <a:rect l="l" t="t" r="r" b="b"/>
              <a:pathLst>
                <a:path w="636904" h="1915795">
                  <a:moveTo>
                    <a:pt x="0" y="0"/>
                  </a:moveTo>
                  <a:lnTo>
                    <a:pt x="636523" y="191543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79241" y="4758689"/>
              <a:ext cx="3654425" cy="585470"/>
            </a:xfrm>
            <a:custGeom>
              <a:avLst/>
              <a:gdLst/>
              <a:ahLst/>
              <a:cxnLst/>
              <a:rect l="l" t="t" r="r" b="b"/>
              <a:pathLst>
                <a:path w="3654425" h="585470">
                  <a:moveTo>
                    <a:pt x="3654171" y="0"/>
                  </a:moveTo>
                  <a:lnTo>
                    <a:pt x="0" y="585216"/>
                  </a:lnTo>
                </a:path>
              </a:pathLst>
            </a:custGeom>
            <a:ln w="28575">
              <a:solidFill>
                <a:srgbClr val="A4A4A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8318" y="2715005"/>
              <a:ext cx="1216660" cy="341630"/>
            </a:xfrm>
            <a:custGeom>
              <a:avLst/>
              <a:gdLst/>
              <a:ahLst/>
              <a:cxnLst/>
              <a:rect l="l" t="t" r="r" b="b"/>
              <a:pathLst>
                <a:path w="1216660" h="341630">
                  <a:moveTo>
                    <a:pt x="1159256" y="0"/>
                  </a:moveTo>
                  <a:lnTo>
                    <a:pt x="56896" y="0"/>
                  </a:lnTo>
                  <a:lnTo>
                    <a:pt x="34750" y="4478"/>
                  </a:lnTo>
                  <a:lnTo>
                    <a:pt x="16665" y="16684"/>
                  </a:lnTo>
                  <a:lnTo>
                    <a:pt x="4471" y="34772"/>
                  </a:lnTo>
                  <a:lnTo>
                    <a:pt x="0" y="56896"/>
                  </a:lnTo>
                  <a:lnTo>
                    <a:pt x="0" y="284480"/>
                  </a:lnTo>
                  <a:lnTo>
                    <a:pt x="4471" y="306603"/>
                  </a:lnTo>
                  <a:lnTo>
                    <a:pt x="16665" y="324691"/>
                  </a:lnTo>
                  <a:lnTo>
                    <a:pt x="34750" y="336897"/>
                  </a:lnTo>
                  <a:lnTo>
                    <a:pt x="56896" y="341376"/>
                  </a:lnTo>
                  <a:lnTo>
                    <a:pt x="1159256" y="341376"/>
                  </a:lnTo>
                  <a:lnTo>
                    <a:pt x="1181379" y="336897"/>
                  </a:lnTo>
                  <a:lnTo>
                    <a:pt x="1199467" y="324691"/>
                  </a:lnTo>
                  <a:lnTo>
                    <a:pt x="1211673" y="306603"/>
                  </a:lnTo>
                  <a:lnTo>
                    <a:pt x="1216152" y="284480"/>
                  </a:lnTo>
                  <a:lnTo>
                    <a:pt x="1216152" y="56896"/>
                  </a:lnTo>
                  <a:lnTo>
                    <a:pt x="1211673" y="34772"/>
                  </a:lnTo>
                  <a:lnTo>
                    <a:pt x="1199467" y="16684"/>
                  </a:lnTo>
                  <a:lnTo>
                    <a:pt x="1181379" y="4478"/>
                  </a:lnTo>
                  <a:lnTo>
                    <a:pt x="1159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8318" y="2715005"/>
              <a:ext cx="1216660" cy="341630"/>
            </a:xfrm>
            <a:custGeom>
              <a:avLst/>
              <a:gdLst/>
              <a:ahLst/>
              <a:cxnLst/>
              <a:rect l="l" t="t" r="r" b="b"/>
              <a:pathLst>
                <a:path w="1216660" h="341630">
                  <a:moveTo>
                    <a:pt x="0" y="56896"/>
                  </a:moveTo>
                  <a:lnTo>
                    <a:pt x="4471" y="34772"/>
                  </a:lnTo>
                  <a:lnTo>
                    <a:pt x="16665" y="16684"/>
                  </a:lnTo>
                  <a:lnTo>
                    <a:pt x="34750" y="4478"/>
                  </a:lnTo>
                  <a:lnTo>
                    <a:pt x="56896" y="0"/>
                  </a:lnTo>
                  <a:lnTo>
                    <a:pt x="1159256" y="0"/>
                  </a:lnTo>
                  <a:lnTo>
                    <a:pt x="1181379" y="4478"/>
                  </a:lnTo>
                  <a:lnTo>
                    <a:pt x="1199467" y="16684"/>
                  </a:lnTo>
                  <a:lnTo>
                    <a:pt x="1211673" y="34772"/>
                  </a:lnTo>
                  <a:lnTo>
                    <a:pt x="1216152" y="56896"/>
                  </a:lnTo>
                  <a:lnTo>
                    <a:pt x="1216152" y="284480"/>
                  </a:lnTo>
                  <a:lnTo>
                    <a:pt x="1211673" y="306603"/>
                  </a:lnTo>
                  <a:lnTo>
                    <a:pt x="1199467" y="324691"/>
                  </a:lnTo>
                  <a:lnTo>
                    <a:pt x="1181379" y="336897"/>
                  </a:lnTo>
                  <a:lnTo>
                    <a:pt x="1159256" y="341376"/>
                  </a:lnTo>
                  <a:lnTo>
                    <a:pt x="56896" y="341376"/>
                  </a:lnTo>
                  <a:lnTo>
                    <a:pt x="34750" y="336897"/>
                  </a:lnTo>
                  <a:lnTo>
                    <a:pt x="16665" y="324691"/>
                  </a:lnTo>
                  <a:lnTo>
                    <a:pt x="4471" y="306603"/>
                  </a:lnTo>
                  <a:lnTo>
                    <a:pt x="0" y="284480"/>
                  </a:lnTo>
                  <a:lnTo>
                    <a:pt x="0" y="56896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39876" y="2269363"/>
            <a:ext cx="1981835" cy="730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Commutated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machines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tabLst>
                <a:tab pos="1589405" algn="l"/>
              </a:tabLst>
            </a:pPr>
            <a:r>
              <a:rPr sz="1400" b="1" spc="-25" dirty="0">
                <a:latin typeface="Arial"/>
                <a:cs typeface="Arial"/>
              </a:rPr>
              <a:t>DC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25" dirty="0">
                <a:latin typeface="Arial"/>
                <a:cs typeface="Arial"/>
              </a:rPr>
              <a:t>AC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52106" y="2545270"/>
            <a:ext cx="2125980" cy="1245235"/>
            <a:chOff x="852106" y="2545270"/>
            <a:chExt cx="2125980" cy="1245235"/>
          </a:xfrm>
        </p:grpSpPr>
        <p:sp>
          <p:nvSpPr>
            <p:cNvPr id="73" name="object 73"/>
            <p:cNvSpPr/>
            <p:nvPr/>
          </p:nvSpPr>
          <p:spPr>
            <a:xfrm>
              <a:off x="866394" y="2559557"/>
              <a:ext cx="1481455" cy="731520"/>
            </a:xfrm>
            <a:custGeom>
              <a:avLst/>
              <a:gdLst/>
              <a:ahLst/>
              <a:cxnLst/>
              <a:rect l="l" t="t" r="r" b="b"/>
              <a:pathLst>
                <a:path w="1481455" h="731520">
                  <a:moveTo>
                    <a:pt x="0" y="731138"/>
                  </a:moveTo>
                  <a:lnTo>
                    <a:pt x="0" y="496824"/>
                  </a:lnTo>
                </a:path>
                <a:path w="1481455" h="731520">
                  <a:moveTo>
                    <a:pt x="1524" y="155828"/>
                  </a:moveTo>
                  <a:lnTo>
                    <a:pt x="0" y="0"/>
                  </a:lnTo>
                </a:path>
                <a:path w="1481455" h="731520">
                  <a:moveTo>
                    <a:pt x="1481328" y="155828"/>
                  </a:moveTo>
                  <a:lnTo>
                    <a:pt x="147980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48790" y="3291077"/>
              <a:ext cx="1214755" cy="485140"/>
            </a:xfrm>
            <a:custGeom>
              <a:avLst/>
              <a:gdLst/>
              <a:ahLst/>
              <a:cxnLst/>
              <a:rect l="l" t="t" r="r" b="b"/>
              <a:pathLst>
                <a:path w="1214755" h="485139">
                  <a:moveTo>
                    <a:pt x="1133856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51" y="435286"/>
                  </a:lnTo>
                  <a:lnTo>
                    <a:pt x="23669" y="460962"/>
                  </a:lnTo>
                  <a:lnTo>
                    <a:pt x="49345" y="478280"/>
                  </a:lnTo>
                  <a:lnTo>
                    <a:pt x="80772" y="484632"/>
                  </a:lnTo>
                  <a:lnTo>
                    <a:pt x="1133856" y="484632"/>
                  </a:lnTo>
                  <a:lnTo>
                    <a:pt x="1165282" y="478280"/>
                  </a:lnTo>
                  <a:lnTo>
                    <a:pt x="1190958" y="460962"/>
                  </a:lnTo>
                  <a:lnTo>
                    <a:pt x="1208276" y="435286"/>
                  </a:lnTo>
                  <a:lnTo>
                    <a:pt x="1214628" y="403860"/>
                  </a:lnTo>
                  <a:lnTo>
                    <a:pt x="1214628" y="80772"/>
                  </a:lnTo>
                  <a:lnTo>
                    <a:pt x="1208276" y="49345"/>
                  </a:lnTo>
                  <a:lnTo>
                    <a:pt x="1190958" y="23669"/>
                  </a:lnTo>
                  <a:lnTo>
                    <a:pt x="1165282" y="6351"/>
                  </a:lnTo>
                  <a:lnTo>
                    <a:pt x="113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48790" y="3291077"/>
              <a:ext cx="1214755" cy="485140"/>
            </a:xfrm>
            <a:custGeom>
              <a:avLst/>
              <a:gdLst/>
              <a:ahLst/>
              <a:cxnLst/>
              <a:rect l="l" t="t" r="r" b="b"/>
              <a:pathLst>
                <a:path w="1214755" h="485139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1133856" y="0"/>
                  </a:lnTo>
                  <a:lnTo>
                    <a:pt x="1165282" y="6351"/>
                  </a:lnTo>
                  <a:lnTo>
                    <a:pt x="1190958" y="23669"/>
                  </a:lnTo>
                  <a:lnTo>
                    <a:pt x="1208276" y="49345"/>
                  </a:lnTo>
                  <a:lnTo>
                    <a:pt x="1214628" y="80772"/>
                  </a:lnTo>
                  <a:lnTo>
                    <a:pt x="1214628" y="403860"/>
                  </a:lnTo>
                  <a:lnTo>
                    <a:pt x="1208276" y="435286"/>
                  </a:lnTo>
                  <a:lnTo>
                    <a:pt x="1190958" y="460962"/>
                  </a:lnTo>
                  <a:lnTo>
                    <a:pt x="1165282" y="478280"/>
                  </a:lnTo>
                  <a:lnTo>
                    <a:pt x="1133856" y="484632"/>
                  </a:lnTo>
                  <a:lnTo>
                    <a:pt x="80772" y="484632"/>
                  </a:lnTo>
                  <a:lnTo>
                    <a:pt x="49345" y="478280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040382" y="3344113"/>
            <a:ext cx="629920" cy="370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30"/>
              </a:spcBef>
            </a:pPr>
            <a:r>
              <a:rPr sz="1100" spc="-10" dirty="0">
                <a:latin typeface="Arial"/>
                <a:cs typeface="Arial"/>
              </a:rPr>
              <a:t>Electric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excitation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EDR100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Högskolan</a:t>
            </a:r>
            <a:r>
              <a:rPr spc="-35" dirty="0"/>
              <a:t> </a:t>
            </a:r>
            <a:r>
              <a:rPr spc="-20" dirty="0"/>
              <a:t>Väst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Stefan</a:t>
            </a:r>
            <a:r>
              <a:rPr spc="-50" dirty="0"/>
              <a:t> </a:t>
            </a:r>
            <a:r>
              <a:rPr dirty="0"/>
              <a:t>Skoog</a:t>
            </a:r>
            <a:r>
              <a:rPr spc="330" dirty="0"/>
              <a:t> </a:t>
            </a:r>
            <a:r>
              <a:rPr spc="-20" dirty="0"/>
              <a:t>2022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9</a:t>
            </a:fld>
            <a:r>
              <a:rPr dirty="0"/>
              <a:t> </a:t>
            </a:r>
            <a:r>
              <a:rPr spc="-20" dirty="0"/>
              <a:t>(38)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2607</Words>
  <Application>Microsoft Office PowerPoint</Application>
  <PresentationFormat>宽屏</PresentationFormat>
  <Paragraphs>576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Gill Sans MT</vt:lpstr>
      <vt:lpstr>Times New Roman</vt:lpstr>
      <vt:lpstr>Verdana</vt:lpstr>
      <vt:lpstr>Wingdings</vt:lpstr>
      <vt:lpstr>Office Theme</vt:lpstr>
      <vt:lpstr>PowerPoint 演示文稿</vt:lpstr>
      <vt:lpstr>Course outline</vt:lpstr>
      <vt:lpstr>Lecture 3 outline</vt:lpstr>
      <vt:lpstr>Electrical Drive Systems</vt:lpstr>
      <vt:lpstr>System overview</vt:lpstr>
      <vt:lpstr>Electric Machines – Types, parts and names</vt:lpstr>
      <vt:lpstr>Three-phase machines</vt:lpstr>
      <vt:lpstr>EM high-level energy conversion</vt:lpstr>
      <vt:lpstr>Electric Machine Types</vt:lpstr>
      <vt:lpstr>Automotive electric machine examples</vt:lpstr>
      <vt:lpstr>Parts and names (1/5)</vt:lpstr>
      <vt:lpstr>Parts and names (2/5)</vt:lpstr>
      <vt:lpstr>Parts and names (3/5)</vt:lpstr>
      <vt:lpstr>Parts and names (4/5)</vt:lpstr>
      <vt:lpstr>Parts and names (5/5)</vt:lpstr>
      <vt:lpstr>3-phase sinusoidal current feed</vt:lpstr>
      <vt:lpstr>Electric Machines – Electrical properties</vt:lpstr>
      <vt:lpstr>The magnetic-electric circuit (revisit)</vt:lpstr>
      <vt:lpstr>Some basic behaviors of EMs</vt:lpstr>
      <vt:lpstr>Electric Machine Equivalent Circuit</vt:lpstr>
      <vt:lpstr>Three-phase Full Equivalent Circuit</vt:lpstr>
      <vt:lpstr>A simpler way of representing EM behavior</vt:lpstr>
      <vt:lpstr>Electric Machines – Typical Performance</vt:lpstr>
      <vt:lpstr>ICE vs EM typical performance (1/2)</vt:lpstr>
      <vt:lpstr>ICE vs EM typical performance (2/2)</vt:lpstr>
      <vt:lpstr>Electric and hybrid vehicle powertrains</vt:lpstr>
      <vt:lpstr>Performance examples</vt:lpstr>
      <vt:lpstr>Performance examples</vt:lpstr>
      <vt:lpstr>Nissan Leaf 2012</vt:lpstr>
      <vt:lpstr>Efficiency</vt:lpstr>
      <vt:lpstr>Design and modeling of EMs</vt:lpstr>
      <vt:lpstr>Finite Element Analysis (FEA)</vt:lpstr>
      <vt:lpstr>FEA tools</vt:lpstr>
      <vt:lpstr>PowerPoint 演示文稿</vt:lpstr>
      <vt:lpstr>FEA examples (2/2)</vt:lpstr>
      <vt:lpstr>MotorCAD data export</vt:lpstr>
      <vt:lpstr>Assignment 3</vt:lpstr>
      <vt:lpstr>New features in “Model3”</vt:lpstr>
      <vt:lpstr>Bonus slides</vt:lpstr>
      <vt:lpstr>EM manufacturing</vt:lpstr>
      <vt:lpstr>Overview of automotive 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Skoog</dc:creator>
  <cp:lastModifiedBy>Danyang Cui (HV)</cp:lastModifiedBy>
  <cp:revision>15</cp:revision>
  <dcterms:created xsi:type="dcterms:W3CDTF">2023-10-04T06:02:21Z</dcterms:created>
  <dcterms:modified xsi:type="dcterms:W3CDTF">2023-10-04T09:29:39Z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2023-10-04T00:00:00Z</vt:filetime>
  </property>
  <property fmtid="{D5CDD505-2E9C-101B-9397-08002B2CF9AE}" pid="5" name="Producer">
    <vt:lpwstr>Microsoft® PowerPoint® for Microsoft 365</vt:lpwstr>
  </property>
</Properties>
</file>